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9"/>
  </p:notesMasterIdLst>
  <p:sldIdLst>
    <p:sldId id="256" r:id="rId2"/>
    <p:sldId id="257" r:id="rId3"/>
    <p:sldId id="258" r:id="rId4"/>
    <p:sldId id="259" r:id="rId5"/>
    <p:sldId id="261" r:id="rId6"/>
    <p:sldId id="262" r:id="rId7"/>
    <p:sldId id="260" r:id="rId8"/>
    <p:sldId id="263" r:id="rId9"/>
    <p:sldId id="264" r:id="rId10"/>
    <p:sldId id="265" r:id="rId11"/>
    <p:sldId id="267" r:id="rId12"/>
    <p:sldId id="269" r:id="rId13"/>
    <p:sldId id="271" r:id="rId14"/>
    <p:sldId id="275" r:id="rId15"/>
    <p:sldId id="272" r:id="rId16"/>
    <p:sldId id="274" r:id="rId17"/>
    <p:sldId id="270" r:id="rId18"/>
  </p:sldIdLst>
  <p:sldSz cx="12192000" cy="685800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51" y="23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86" cy="498693"/>
          </a:xfrm>
          <a:prstGeom prst="rect">
            <a:avLst/>
          </a:prstGeom>
        </p:spPr>
        <p:txBody>
          <a:bodyPr vert="horz" lIns="91559" tIns="45779" rIns="91559" bIns="45779" rtlCol="0"/>
          <a:lstStyle>
            <a:lvl1pPr algn="l">
              <a:defRPr sz="1200"/>
            </a:lvl1pPr>
          </a:lstStyle>
          <a:p>
            <a:endParaRPr lang="en-NZ"/>
          </a:p>
        </p:txBody>
      </p:sp>
      <p:sp>
        <p:nvSpPr>
          <p:cNvPr id="3" name="Date Placeholder 2"/>
          <p:cNvSpPr>
            <a:spLocks noGrp="1"/>
          </p:cNvSpPr>
          <p:nvPr>
            <p:ph type="dt" idx="1"/>
          </p:nvPr>
        </p:nvSpPr>
        <p:spPr>
          <a:xfrm>
            <a:off x="3855839" y="0"/>
            <a:ext cx="2949786" cy="498693"/>
          </a:xfrm>
          <a:prstGeom prst="rect">
            <a:avLst/>
          </a:prstGeom>
        </p:spPr>
        <p:txBody>
          <a:bodyPr vert="horz" lIns="91559" tIns="45779" rIns="91559" bIns="45779" rtlCol="0"/>
          <a:lstStyle>
            <a:lvl1pPr algn="r">
              <a:defRPr sz="1200"/>
            </a:lvl1pPr>
          </a:lstStyle>
          <a:p>
            <a:fld id="{A5A71283-CE37-44A1-9476-821DF978118A}" type="datetimeFigureOut">
              <a:rPr lang="en-NZ" smtClean="0"/>
              <a:t>15/07/2022</a:t>
            </a:fld>
            <a:endParaRPr lang="en-NZ"/>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559" tIns="45779" rIns="91559" bIns="45779" rtlCol="0" anchor="ctr"/>
          <a:lstStyle/>
          <a:p>
            <a:endParaRPr lang="en-NZ"/>
          </a:p>
        </p:txBody>
      </p:sp>
      <p:sp>
        <p:nvSpPr>
          <p:cNvPr id="5" name="Notes Placeholder 4"/>
          <p:cNvSpPr>
            <a:spLocks noGrp="1"/>
          </p:cNvSpPr>
          <p:nvPr>
            <p:ph type="body" sz="quarter" idx="3"/>
          </p:nvPr>
        </p:nvSpPr>
        <p:spPr>
          <a:xfrm>
            <a:off x="680721" y="4783306"/>
            <a:ext cx="5445760" cy="3913615"/>
          </a:xfrm>
          <a:prstGeom prst="rect">
            <a:avLst/>
          </a:prstGeom>
        </p:spPr>
        <p:txBody>
          <a:bodyPr vert="horz" lIns="91559" tIns="45779" rIns="91559" bIns="457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1" y="9440647"/>
            <a:ext cx="2949786" cy="498692"/>
          </a:xfrm>
          <a:prstGeom prst="rect">
            <a:avLst/>
          </a:prstGeom>
        </p:spPr>
        <p:txBody>
          <a:bodyPr vert="horz" lIns="91559" tIns="45779" rIns="91559" bIns="45779" rtlCol="0" anchor="b"/>
          <a:lstStyle>
            <a:lvl1pPr algn="l">
              <a:defRPr sz="1200"/>
            </a:lvl1pPr>
          </a:lstStyle>
          <a:p>
            <a:endParaRPr lang="en-NZ"/>
          </a:p>
        </p:txBody>
      </p:sp>
      <p:sp>
        <p:nvSpPr>
          <p:cNvPr id="7" name="Slide Number Placeholder 6"/>
          <p:cNvSpPr>
            <a:spLocks noGrp="1"/>
          </p:cNvSpPr>
          <p:nvPr>
            <p:ph type="sldNum" sz="quarter" idx="5"/>
          </p:nvPr>
        </p:nvSpPr>
        <p:spPr>
          <a:xfrm>
            <a:off x="3855839" y="9440647"/>
            <a:ext cx="2949786" cy="498692"/>
          </a:xfrm>
          <a:prstGeom prst="rect">
            <a:avLst/>
          </a:prstGeom>
        </p:spPr>
        <p:txBody>
          <a:bodyPr vert="horz" lIns="91559" tIns="45779" rIns="91559" bIns="45779" rtlCol="0" anchor="b"/>
          <a:lstStyle>
            <a:lvl1pPr algn="r">
              <a:defRPr sz="1200"/>
            </a:lvl1pPr>
          </a:lstStyle>
          <a:p>
            <a:fld id="{B92ED7F2-4401-425D-B8B4-6D2271F07279}" type="slidenum">
              <a:rPr lang="en-NZ" smtClean="0"/>
              <a:t>‹#›</a:t>
            </a:fld>
            <a:endParaRPr lang="en-NZ"/>
          </a:p>
        </p:txBody>
      </p:sp>
    </p:spTree>
    <p:extLst>
      <p:ext uri="{BB962C8B-B14F-4D97-AF65-F5344CB8AC3E}">
        <p14:creationId xmlns:p14="http://schemas.microsoft.com/office/powerpoint/2010/main" val="352403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1</a:t>
            </a:fld>
            <a:endParaRPr lang="en-NZ"/>
          </a:p>
        </p:txBody>
      </p:sp>
    </p:spTree>
    <p:extLst>
      <p:ext uri="{BB962C8B-B14F-4D97-AF65-F5344CB8AC3E}">
        <p14:creationId xmlns:p14="http://schemas.microsoft.com/office/powerpoint/2010/main" val="3553576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2</a:t>
            </a:fld>
            <a:endParaRPr lang="en-NZ"/>
          </a:p>
        </p:txBody>
      </p:sp>
    </p:spTree>
    <p:extLst>
      <p:ext uri="{BB962C8B-B14F-4D97-AF65-F5344CB8AC3E}">
        <p14:creationId xmlns:p14="http://schemas.microsoft.com/office/powerpoint/2010/main" val="4231041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3</a:t>
            </a:fld>
            <a:endParaRPr lang="en-NZ"/>
          </a:p>
        </p:txBody>
      </p:sp>
    </p:spTree>
    <p:extLst>
      <p:ext uri="{BB962C8B-B14F-4D97-AF65-F5344CB8AC3E}">
        <p14:creationId xmlns:p14="http://schemas.microsoft.com/office/powerpoint/2010/main" val="9886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4</a:t>
            </a:fld>
            <a:endParaRPr lang="en-NZ"/>
          </a:p>
        </p:txBody>
      </p:sp>
    </p:spTree>
    <p:extLst>
      <p:ext uri="{BB962C8B-B14F-4D97-AF65-F5344CB8AC3E}">
        <p14:creationId xmlns:p14="http://schemas.microsoft.com/office/powerpoint/2010/main" val="3494492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5</a:t>
            </a:fld>
            <a:endParaRPr lang="en-NZ"/>
          </a:p>
        </p:txBody>
      </p:sp>
    </p:spTree>
    <p:extLst>
      <p:ext uri="{BB962C8B-B14F-4D97-AF65-F5344CB8AC3E}">
        <p14:creationId xmlns:p14="http://schemas.microsoft.com/office/powerpoint/2010/main" val="3526685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6</a:t>
            </a:fld>
            <a:endParaRPr lang="en-NZ"/>
          </a:p>
        </p:txBody>
      </p:sp>
    </p:spTree>
    <p:extLst>
      <p:ext uri="{BB962C8B-B14F-4D97-AF65-F5344CB8AC3E}">
        <p14:creationId xmlns:p14="http://schemas.microsoft.com/office/powerpoint/2010/main" val="2201204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7</a:t>
            </a:fld>
            <a:endParaRPr lang="en-NZ"/>
          </a:p>
        </p:txBody>
      </p:sp>
    </p:spTree>
    <p:extLst>
      <p:ext uri="{BB962C8B-B14F-4D97-AF65-F5344CB8AC3E}">
        <p14:creationId xmlns:p14="http://schemas.microsoft.com/office/powerpoint/2010/main" val="3290082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8</a:t>
            </a:fld>
            <a:endParaRPr lang="en-NZ"/>
          </a:p>
        </p:txBody>
      </p:sp>
    </p:spTree>
    <p:extLst>
      <p:ext uri="{BB962C8B-B14F-4D97-AF65-F5344CB8AC3E}">
        <p14:creationId xmlns:p14="http://schemas.microsoft.com/office/powerpoint/2010/main" val="793346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9</a:t>
            </a:fld>
            <a:endParaRPr lang="en-NZ"/>
          </a:p>
        </p:txBody>
      </p:sp>
    </p:spTree>
    <p:extLst>
      <p:ext uri="{BB962C8B-B14F-4D97-AF65-F5344CB8AC3E}">
        <p14:creationId xmlns:p14="http://schemas.microsoft.com/office/powerpoint/2010/main" val="3091191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10</a:t>
            </a:fld>
            <a:endParaRPr lang="en-NZ"/>
          </a:p>
        </p:txBody>
      </p:sp>
    </p:spTree>
    <p:extLst>
      <p:ext uri="{BB962C8B-B14F-4D97-AF65-F5344CB8AC3E}">
        <p14:creationId xmlns:p14="http://schemas.microsoft.com/office/powerpoint/2010/main" val="2518609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11</a:t>
            </a:fld>
            <a:endParaRPr lang="en-NZ"/>
          </a:p>
        </p:txBody>
      </p:sp>
    </p:spTree>
    <p:extLst>
      <p:ext uri="{BB962C8B-B14F-4D97-AF65-F5344CB8AC3E}">
        <p14:creationId xmlns:p14="http://schemas.microsoft.com/office/powerpoint/2010/main" val="1237195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12</a:t>
            </a:fld>
            <a:endParaRPr lang="en-NZ"/>
          </a:p>
        </p:txBody>
      </p:sp>
    </p:spTree>
    <p:extLst>
      <p:ext uri="{BB962C8B-B14F-4D97-AF65-F5344CB8AC3E}">
        <p14:creationId xmlns:p14="http://schemas.microsoft.com/office/powerpoint/2010/main" val="3935728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B92ED7F2-4401-425D-B8B4-6D2271F07279}" type="slidenum">
              <a:rPr lang="en-NZ" smtClean="0"/>
              <a:t>13</a:t>
            </a:fld>
            <a:endParaRPr lang="en-NZ"/>
          </a:p>
        </p:txBody>
      </p:sp>
    </p:spTree>
    <p:extLst>
      <p:ext uri="{BB962C8B-B14F-4D97-AF65-F5344CB8AC3E}">
        <p14:creationId xmlns:p14="http://schemas.microsoft.com/office/powerpoint/2010/main" val="973297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7/15/2022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employment.govt.nz/"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shanaye@greatsouth.nz"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icc.govt.nz/your-council/career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66988-B66C-4A56-9341-EE31FCDF52B8}"/>
              </a:ext>
            </a:extLst>
          </p:cNvPr>
          <p:cNvSpPr>
            <a:spLocks noGrp="1"/>
          </p:cNvSpPr>
          <p:nvPr>
            <p:ph type="ctrTitle"/>
          </p:nvPr>
        </p:nvSpPr>
        <p:spPr>
          <a:xfrm>
            <a:off x="427228" y="5106170"/>
            <a:ext cx="9806730" cy="1646302"/>
          </a:xfrm>
        </p:spPr>
        <p:txBody>
          <a:bodyPr/>
          <a:lstStyle/>
          <a:p>
            <a:pPr algn="ctr"/>
            <a:r>
              <a:rPr lang="en-NZ" sz="4800" b="1" dirty="0" smtClean="0">
                <a:solidFill>
                  <a:schemeClr val="accent1">
                    <a:lumMod val="75000"/>
                  </a:schemeClr>
                </a:solidFill>
              </a:rPr>
              <a:t>Tips and tricks for Immigrant Job Seekers</a:t>
            </a:r>
            <a:r>
              <a:rPr lang="en-NZ" sz="4800" b="1" dirty="0" smtClean="0"/>
              <a:t/>
            </a:r>
            <a:br>
              <a:rPr lang="en-NZ" sz="4800" b="1" dirty="0" smtClean="0"/>
            </a:br>
            <a:r>
              <a:rPr lang="en-NZ" sz="4800" b="1" dirty="0" smtClean="0"/>
              <a:t>Gary Andrews</a:t>
            </a:r>
            <a:br>
              <a:rPr lang="en-NZ" sz="4800" b="1" dirty="0" smtClean="0"/>
            </a:br>
            <a:r>
              <a:rPr lang="en-NZ" sz="4800" b="1" dirty="0" smtClean="0"/>
              <a:t>Manager – People </a:t>
            </a:r>
            <a:r>
              <a:rPr lang="en-NZ" sz="4800" b="1" dirty="0"/>
              <a:t>&amp;</a:t>
            </a:r>
            <a:r>
              <a:rPr lang="en-NZ" sz="4800" b="1" dirty="0" smtClean="0"/>
              <a:t> Capability</a:t>
            </a:r>
            <a:br>
              <a:rPr lang="en-NZ" sz="4800" b="1" dirty="0" smtClean="0"/>
            </a:br>
            <a:r>
              <a:rPr lang="en-NZ" sz="4800" b="1" dirty="0" smtClean="0"/>
              <a:t>Invercargill City Council</a:t>
            </a:r>
            <a:br>
              <a:rPr lang="en-NZ" sz="4800" b="1" dirty="0" smtClean="0"/>
            </a:br>
            <a:r>
              <a:rPr lang="en-NZ" sz="4800" b="1" dirty="0" smtClean="0"/>
              <a:t>(and also an Immigrant</a:t>
            </a:r>
            <a:r>
              <a:rPr lang="en-NZ" sz="4800" b="1" dirty="0"/>
              <a:t>)</a:t>
            </a:r>
            <a:r>
              <a:rPr lang="en-NZ" dirty="0"/>
              <a:t/>
            </a:r>
            <a:br>
              <a:rPr lang="en-NZ" dirty="0"/>
            </a:br>
            <a:endParaRPr lang="en-NZ"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0374" y="233635"/>
            <a:ext cx="950894" cy="72267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8056" y="189590"/>
            <a:ext cx="3188208" cy="810768"/>
          </a:xfrm>
          <a:prstGeom prst="rect">
            <a:avLst/>
          </a:prstGeom>
        </p:spPr>
      </p:pic>
    </p:spTree>
    <p:extLst>
      <p:ext uri="{BB962C8B-B14F-4D97-AF65-F5344CB8AC3E}">
        <p14:creationId xmlns:p14="http://schemas.microsoft.com/office/powerpoint/2010/main" val="2181885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3" name="Content Placeholder 2">
            <a:extLst>
              <a:ext uri="{FF2B5EF4-FFF2-40B4-BE49-F238E27FC236}">
                <a16:creationId xmlns:a16="http://schemas.microsoft.com/office/drawing/2014/main" id="{0A5B9611-F672-46CD-82BC-61A8B85C43AC}"/>
              </a:ext>
            </a:extLst>
          </p:cNvPr>
          <p:cNvSpPr>
            <a:spLocks noGrp="1"/>
          </p:cNvSpPr>
          <p:nvPr>
            <p:ph idx="1"/>
          </p:nvPr>
        </p:nvSpPr>
        <p:spPr>
          <a:xfrm>
            <a:off x="677333" y="1409351"/>
            <a:ext cx="9006993" cy="4957894"/>
          </a:xfrm>
        </p:spPr>
        <p:txBody>
          <a:bodyPr>
            <a:normAutofit lnSpcReduction="10000"/>
          </a:bodyPr>
          <a:lstStyle/>
          <a:p>
            <a:pPr>
              <a:buFont typeface="Wingdings" panose="05000000000000000000" pitchFamily="2" charset="2"/>
              <a:buChar char="Ø"/>
            </a:pPr>
            <a:r>
              <a:rPr lang="en-AU" sz="2400" b="1" dirty="0">
                <a:solidFill>
                  <a:prstClr val="black"/>
                </a:solidFill>
              </a:rPr>
              <a:t>Before looking for a job ask yourself:</a:t>
            </a:r>
          </a:p>
          <a:p>
            <a:pPr>
              <a:buFont typeface="Wingdings" panose="05000000000000000000" pitchFamily="2" charset="2"/>
              <a:buChar char="Ø"/>
            </a:pPr>
            <a:endParaRPr lang="en-AU" sz="2400" b="1" dirty="0">
              <a:solidFill>
                <a:prstClr val="black"/>
              </a:solidFill>
            </a:endParaRPr>
          </a:p>
          <a:p>
            <a:pPr>
              <a:buFont typeface="Wingdings" panose="05000000000000000000" pitchFamily="2" charset="2"/>
              <a:buChar char="Ø"/>
            </a:pPr>
            <a:r>
              <a:rPr lang="en-AU" sz="2400" dirty="0">
                <a:solidFill>
                  <a:prstClr val="black"/>
                </a:solidFill>
              </a:rPr>
              <a:t>What do I want to do?</a:t>
            </a:r>
          </a:p>
          <a:p>
            <a:pPr>
              <a:buFont typeface="Wingdings" panose="05000000000000000000" pitchFamily="2" charset="2"/>
              <a:buChar char="Ø"/>
            </a:pPr>
            <a:r>
              <a:rPr lang="en-AU" sz="2400" dirty="0">
                <a:solidFill>
                  <a:prstClr val="black"/>
                </a:solidFill>
              </a:rPr>
              <a:t>What can I do?</a:t>
            </a:r>
          </a:p>
          <a:p>
            <a:pPr>
              <a:buFont typeface="Wingdings" panose="05000000000000000000" pitchFamily="2" charset="2"/>
              <a:buChar char="Ø"/>
            </a:pPr>
            <a:r>
              <a:rPr lang="en-AU" sz="2400" dirty="0">
                <a:solidFill>
                  <a:prstClr val="black"/>
                </a:solidFill>
              </a:rPr>
              <a:t>What have I done before?</a:t>
            </a:r>
          </a:p>
          <a:p>
            <a:pPr>
              <a:buFont typeface="Wingdings" panose="05000000000000000000" pitchFamily="2" charset="2"/>
              <a:buChar char="Ø"/>
            </a:pPr>
            <a:r>
              <a:rPr lang="en-AU" sz="2400" dirty="0">
                <a:solidFill>
                  <a:prstClr val="black"/>
                </a:solidFill>
              </a:rPr>
              <a:t>What do I enjoy doing?</a:t>
            </a:r>
          </a:p>
          <a:p>
            <a:pPr>
              <a:buFont typeface="Wingdings" panose="05000000000000000000" pitchFamily="2" charset="2"/>
              <a:buChar char="Ø"/>
            </a:pPr>
            <a:r>
              <a:rPr lang="en-AU" sz="2400" dirty="0">
                <a:solidFill>
                  <a:prstClr val="black"/>
                </a:solidFill>
              </a:rPr>
              <a:t>What are my limitations? (Working hours, </a:t>
            </a:r>
            <a:r>
              <a:rPr lang="en-AU" sz="2400" dirty="0" smtClean="0">
                <a:solidFill>
                  <a:prstClr val="black"/>
                </a:solidFill>
              </a:rPr>
              <a:t>travel, experience)</a:t>
            </a:r>
            <a:endParaRPr lang="en-AU" sz="2400" dirty="0">
              <a:solidFill>
                <a:prstClr val="black"/>
              </a:solidFill>
            </a:endParaRPr>
          </a:p>
          <a:p>
            <a:pPr>
              <a:buFont typeface="Wingdings" panose="05000000000000000000" pitchFamily="2" charset="2"/>
              <a:buChar char="Ø"/>
            </a:pPr>
            <a:r>
              <a:rPr lang="en-AU" sz="2400" dirty="0">
                <a:solidFill>
                  <a:prstClr val="black"/>
                </a:solidFill>
              </a:rPr>
              <a:t>What do I need to earn</a:t>
            </a:r>
            <a:r>
              <a:rPr lang="en-AU" sz="2400" dirty="0" smtClean="0">
                <a:solidFill>
                  <a:prstClr val="black"/>
                </a:solidFill>
              </a:rPr>
              <a:t>?</a:t>
            </a:r>
            <a:endParaRPr lang="en-AU" sz="2400" dirty="0">
              <a:solidFill>
                <a:prstClr val="black"/>
              </a:solidFill>
            </a:endParaRPr>
          </a:p>
          <a:p>
            <a:pPr>
              <a:buFont typeface="Wingdings" panose="05000000000000000000" pitchFamily="2" charset="2"/>
              <a:buChar char="Ø"/>
            </a:pPr>
            <a:endParaRPr lang="en-AU" sz="500" b="1" dirty="0">
              <a:solidFill>
                <a:prstClr val="black"/>
              </a:solidFill>
            </a:endParaRPr>
          </a:p>
          <a:p>
            <a:pPr>
              <a:buFont typeface="Wingdings" panose="05000000000000000000" pitchFamily="2" charset="2"/>
              <a:buChar char="Ø"/>
            </a:pPr>
            <a:r>
              <a:rPr lang="en-AU" sz="2400" b="1" dirty="0">
                <a:solidFill>
                  <a:prstClr val="black"/>
                </a:solidFill>
              </a:rPr>
              <a:t>Most importantly - be honest with yourself and be realistic! </a:t>
            </a:r>
          </a:p>
          <a:p>
            <a:endParaRPr lang="en-NZ" dirty="0"/>
          </a:p>
        </p:txBody>
      </p:sp>
    </p:spTree>
    <p:extLst>
      <p:ext uri="{BB962C8B-B14F-4D97-AF65-F5344CB8AC3E}">
        <p14:creationId xmlns:p14="http://schemas.microsoft.com/office/powerpoint/2010/main" val="317763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3" name="Content Placeholder 2">
            <a:extLst>
              <a:ext uri="{FF2B5EF4-FFF2-40B4-BE49-F238E27FC236}">
                <a16:creationId xmlns:a16="http://schemas.microsoft.com/office/drawing/2014/main" id="{0A5B9611-F672-46CD-82BC-61A8B85C43AC}"/>
              </a:ext>
            </a:extLst>
          </p:cNvPr>
          <p:cNvSpPr>
            <a:spLocks noGrp="1"/>
          </p:cNvSpPr>
          <p:nvPr>
            <p:ph idx="1"/>
          </p:nvPr>
        </p:nvSpPr>
        <p:spPr>
          <a:xfrm>
            <a:off x="677334" y="1610686"/>
            <a:ext cx="8596668" cy="4924337"/>
          </a:xfrm>
        </p:spPr>
        <p:txBody>
          <a:bodyPr/>
          <a:lstStyle/>
          <a:p>
            <a:pPr>
              <a:buFont typeface="Wingdings" panose="05000000000000000000" pitchFamily="2" charset="2"/>
              <a:buChar char="Ø"/>
            </a:pPr>
            <a:r>
              <a:rPr lang="en-AU" sz="3200" b="1" dirty="0">
                <a:solidFill>
                  <a:prstClr val="black"/>
                </a:solidFill>
              </a:rPr>
              <a:t>How? Use the 5</a:t>
            </a:r>
            <a:r>
              <a:rPr lang="en-AU" sz="3200" b="1" dirty="0" smtClean="0">
                <a:solidFill>
                  <a:prstClr val="black"/>
                </a:solidFill>
              </a:rPr>
              <a:t> </a:t>
            </a:r>
            <a:r>
              <a:rPr lang="en-AU" sz="3200" b="1" dirty="0">
                <a:solidFill>
                  <a:prstClr val="black"/>
                </a:solidFill>
              </a:rPr>
              <a:t>P’s</a:t>
            </a:r>
          </a:p>
          <a:p>
            <a:pPr>
              <a:buFont typeface="Wingdings" panose="05000000000000000000" pitchFamily="2" charset="2"/>
              <a:buChar char="Ø"/>
            </a:pPr>
            <a:endParaRPr lang="en-AU" sz="900" b="1" dirty="0">
              <a:solidFill>
                <a:prstClr val="black"/>
              </a:solidFill>
            </a:endParaRPr>
          </a:p>
          <a:p>
            <a:pPr>
              <a:buFont typeface="Wingdings" panose="05000000000000000000" pitchFamily="2" charset="2"/>
              <a:buChar char="Ø"/>
            </a:pPr>
            <a:r>
              <a:rPr lang="en-AU" b="1" dirty="0" smtClean="0">
                <a:solidFill>
                  <a:prstClr val="black"/>
                </a:solidFill>
              </a:rPr>
              <a:t>Proper Preparation Prevents Poor </a:t>
            </a:r>
            <a:r>
              <a:rPr lang="en-AU" b="1" dirty="0">
                <a:solidFill>
                  <a:prstClr val="black"/>
                </a:solidFill>
              </a:rPr>
              <a:t>Performance</a:t>
            </a:r>
          </a:p>
          <a:p>
            <a:pPr>
              <a:buFont typeface="Wingdings" panose="05000000000000000000" pitchFamily="2" charset="2"/>
              <a:buChar char="Ø"/>
            </a:pPr>
            <a:endParaRPr lang="en-AU" sz="1050" b="1" dirty="0">
              <a:solidFill>
                <a:prstClr val="black"/>
              </a:solidFill>
            </a:endParaRPr>
          </a:p>
          <a:p>
            <a:pPr>
              <a:buFont typeface="Wingdings" panose="05000000000000000000" pitchFamily="2" charset="2"/>
              <a:buChar char="Ø"/>
            </a:pPr>
            <a:r>
              <a:rPr lang="en-AU" sz="2000" dirty="0">
                <a:solidFill>
                  <a:prstClr val="black"/>
                </a:solidFill>
              </a:rPr>
              <a:t>Step 1 Prepare your </a:t>
            </a:r>
            <a:r>
              <a:rPr lang="en-AU" sz="2000" dirty="0" smtClean="0">
                <a:solidFill>
                  <a:prstClr val="black"/>
                </a:solidFill>
              </a:rPr>
              <a:t>mindset</a:t>
            </a:r>
            <a:endParaRPr lang="en-AU" sz="2000" dirty="0">
              <a:solidFill>
                <a:prstClr val="black"/>
              </a:solidFill>
            </a:endParaRPr>
          </a:p>
          <a:p>
            <a:pPr>
              <a:buFont typeface="Wingdings" panose="05000000000000000000" pitchFamily="2" charset="2"/>
              <a:buChar char="Ø"/>
            </a:pPr>
            <a:r>
              <a:rPr lang="en-AU" sz="2000" dirty="0">
                <a:solidFill>
                  <a:prstClr val="black"/>
                </a:solidFill>
              </a:rPr>
              <a:t>Step 2 Prepare your CV</a:t>
            </a:r>
          </a:p>
          <a:p>
            <a:pPr>
              <a:buFont typeface="Wingdings" panose="05000000000000000000" pitchFamily="2" charset="2"/>
              <a:buChar char="Ø"/>
            </a:pPr>
            <a:r>
              <a:rPr lang="en-AU" sz="2000" dirty="0">
                <a:solidFill>
                  <a:prstClr val="black"/>
                </a:solidFill>
              </a:rPr>
              <a:t>Step 3 Prepare your application</a:t>
            </a:r>
          </a:p>
          <a:p>
            <a:pPr>
              <a:buFont typeface="Wingdings" panose="05000000000000000000" pitchFamily="2" charset="2"/>
              <a:buChar char="Ø"/>
            </a:pPr>
            <a:r>
              <a:rPr lang="en-AU" sz="2000" dirty="0">
                <a:solidFill>
                  <a:prstClr val="black"/>
                </a:solidFill>
              </a:rPr>
              <a:t>Step 4 Prepare for </a:t>
            </a:r>
            <a:r>
              <a:rPr lang="en-AU" sz="2000" dirty="0" smtClean="0">
                <a:solidFill>
                  <a:prstClr val="black"/>
                </a:solidFill>
              </a:rPr>
              <a:t>interview</a:t>
            </a:r>
            <a:endParaRPr lang="en-AU" sz="2000" dirty="0">
              <a:solidFill>
                <a:prstClr val="black"/>
              </a:solidFill>
            </a:endParaRPr>
          </a:p>
          <a:p>
            <a:pPr>
              <a:buFont typeface="Wingdings" panose="05000000000000000000" pitchFamily="2" charset="2"/>
              <a:buChar char="Ø"/>
            </a:pPr>
            <a:r>
              <a:rPr lang="en-AU" sz="2000" dirty="0">
                <a:solidFill>
                  <a:prstClr val="black"/>
                </a:solidFill>
              </a:rPr>
              <a:t>Step 5 Prepare </a:t>
            </a:r>
            <a:r>
              <a:rPr lang="en-AU" sz="2000" dirty="0" smtClean="0">
                <a:solidFill>
                  <a:prstClr val="black"/>
                </a:solidFill>
              </a:rPr>
              <a:t>yourself</a:t>
            </a:r>
            <a:endParaRPr lang="en-AU" sz="2000" dirty="0">
              <a:solidFill>
                <a:prstClr val="black"/>
              </a:solidFill>
            </a:endParaRPr>
          </a:p>
          <a:p>
            <a:endParaRPr lang="en-NZ" dirty="0"/>
          </a:p>
        </p:txBody>
      </p:sp>
    </p:spTree>
    <p:extLst>
      <p:ext uri="{BB962C8B-B14F-4D97-AF65-F5344CB8AC3E}">
        <p14:creationId xmlns:p14="http://schemas.microsoft.com/office/powerpoint/2010/main" val="6163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3" name="Content Placeholder 2">
            <a:extLst>
              <a:ext uri="{FF2B5EF4-FFF2-40B4-BE49-F238E27FC236}">
                <a16:creationId xmlns:a16="http://schemas.microsoft.com/office/drawing/2014/main" id="{0A5B9611-F672-46CD-82BC-61A8B85C43AC}"/>
              </a:ext>
            </a:extLst>
          </p:cNvPr>
          <p:cNvSpPr>
            <a:spLocks noGrp="1"/>
          </p:cNvSpPr>
          <p:nvPr>
            <p:ph idx="1"/>
          </p:nvPr>
        </p:nvSpPr>
        <p:spPr>
          <a:xfrm>
            <a:off x="677334" y="1488613"/>
            <a:ext cx="8596668" cy="4759787"/>
          </a:xfrm>
        </p:spPr>
        <p:txBody>
          <a:bodyPr>
            <a:normAutofit lnSpcReduction="10000"/>
          </a:bodyPr>
          <a:lstStyle/>
          <a:p>
            <a:pPr>
              <a:buFont typeface="Wingdings" panose="05000000000000000000" pitchFamily="2" charset="2"/>
              <a:buChar char="Ø"/>
            </a:pPr>
            <a:r>
              <a:rPr lang="en-AU" sz="3200" b="1" dirty="0">
                <a:solidFill>
                  <a:prstClr val="black"/>
                </a:solidFill>
              </a:rPr>
              <a:t>Step 1</a:t>
            </a:r>
          </a:p>
          <a:p>
            <a:pPr>
              <a:buFont typeface="Wingdings" panose="05000000000000000000" pitchFamily="2" charset="2"/>
              <a:buChar char="Ø"/>
            </a:pPr>
            <a:endParaRPr lang="en-AU" sz="900" b="1" dirty="0">
              <a:solidFill>
                <a:prstClr val="black"/>
              </a:solidFill>
            </a:endParaRPr>
          </a:p>
          <a:p>
            <a:pPr>
              <a:buFont typeface="Wingdings" panose="05000000000000000000" pitchFamily="2" charset="2"/>
              <a:buChar char="Ø"/>
            </a:pPr>
            <a:r>
              <a:rPr lang="en-AU" sz="2800" b="1" dirty="0">
                <a:solidFill>
                  <a:prstClr val="black"/>
                </a:solidFill>
              </a:rPr>
              <a:t>Prepare your </a:t>
            </a:r>
            <a:r>
              <a:rPr lang="en-AU" sz="2800" b="1" dirty="0" smtClean="0">
                <a:solidFill>
                  <a:prstClr val="black"/>
                </a:solidFill>
              </a:rPr>
              <a:t>mindset</a:t>
            </a:r>
            <a:endParaRPr lang="en-AU" sz="2800" b="1" dirty="0">
              <a:solidFill>
                <a:prstClr val="black"/>
              </a:solidFill>
            </a:endParaRPr>
          </a:p>
          <a:p>
            <a:pPr>
              <a:buFont typeface="Wingdings" panose="05000000000000000000" pitchFamily="2" charset="2"/>
              <a:buChar char="Ø"/>
            </a:pPr>
            <a:endParaRPr lang="en-AU" sz="900" b="1" dirty="0">
              <a:solidFill>
                <a:prstClr val="black"/>
              </a:solidFill>
            </a:endParaRPr>
          </a:p>
          <a:p>
            <a:pPr>
              <a:buFont typeface="Wingdings" panose="05000000000000000000" pitchFamily="2" charset="2"/>
              <a:buChar char="Ø"/>
            </a:pPr>
            <a:r>
              <a:rPr lang="en-AU" sz="2000" dirty="0">
                <a:solidFill>
                  <a:prstClr val="black"/>
                </a:solidFill>
              </a:rPr>
              <a:t>Research the role – use the internet, ask for a Position Description</a:t>
            </a:r>
          </a:p>
          <a:p>
            <a:pPr>
              <a:buFont typeface="Wingdings" panose="05000000000000000000" pitchFamily="2" charset="2"/>
              <a:buChar char="Ø"/>
            </a:pPr>
            <a:r>
              <a:rPr lang="en-AU" sz="2000" dirty="0">
                <a:solidFill>
                  <a:prstClr val="black"/>
                </a:solidFill>
              </a:rPr>
              <a:t>Do I need to step backwards to move forwards?</a:t>
            </a:r>
          </a:p>
          <a:p>
            <a:pPr>
              <a:buFont typeface="Wingdings" panose="05000000000000000000" pitchFamily="2" charset="2"/>
              <a:buChar char="Ø"/>
            </a:pPr>
            <a:r>
              <a:rPr lang="en-AU" sz="2000" dirty="0" smtClean="0">
                <a:solidFill>
                  <a:prstClr val="black"/>
                </a:solidFill>
              </a:rPr>
              <a:t>Research </a:t>
            </a:r>
            <a:r>
              <a:rPr lang="en-AU" sz="2000" dirty="0">
                <a:solidFill>
                  <a:prstClr val="black"/>
                </a:solidFill>
              </a:rPr>
              <a:t>the company – Google is great!</a:t>
            </a:r>
          </a:p>
          <a:p>
            <a:pPr>
              <a:buFont typeface="Wingdings" panose="05000000000000000000" pitchFamily="2" charset="2"/>
              <a:buChar char="Ø"/>
            </a:pPr>
            <a:r>
              <a:rPr lang="en-AU" sz="2000" dirty="0" smtClean="0">
                <a:solidFill>
                  <a:prstClr val="black"/>
                </a:solidFill>
              </a:rPr>
              <a:t>Ask around and use </a:t>
            </a:r>
            <a:r>
              <a:rPr lang="en-AU" sz="2000" dirty="0">
                <a:solidFill>
                  <a:prstClr val="black"/>
                </a:solidFill>
              </a:rPr>
              <a:t>your </a:t>
            </a:r>
            <a:r>
              <a:rPr lang="en-AU" sz="2000" dirty="0" smtClean="0">
                <a:solidFill>
                  <a:prstClr val="black"/>
                </a:solidFill>
              </a:rPr>
              <a:t>contacts/networks</a:t>
            </a:r>
            <a:endParaRPr lang="en-AU" sz="2000" dirty="0">
              <a:solidFill>
                <a:prstClr val="black"/>
              </a:solidFill>
            </a:endParaRPr>
          </a:p>
          <a:p>
            <a:pPr>
              <a:buFont typeface="Wingdings" panose="05000000000000000000" pitchFamily="2" charset="2"/>
              <a:buChar char="Ø"/>
            </a:pPr>
            <a:r>
              <a:rPr lang="en-AU" sz="2000" dirty="0" smtClean="0">
                <a:solidFill>
                  <a:prstClr val="black"/>
                </a:solidFill>
              </a:rPr>
              <a:t>Walk </a:t>
            </a:r>
            <a:r>
              <a:rPr lang="en-AU" sz="2000" dirty="0">
                <a:solidFill>
                  <a:prstClr val="black"/>
                </a:solidFill>
              </a:rPr>
              <a:t>in or do a drive by</a:t>
            </a:r>
          </a:p>
          <a:p>
            <a:pPr>
              <a:buFont typeface="Wingdings" panose="05000000000000000000" pitchFamily="2" charset="2"/>
              <a:buChar char="Ø"/>
            </a:pPr>
            <a:endParaRPr lang="en-AU" sz="1000" dirty="0">
              <a:solidFill>
                <a:prstClr val="black"/>
              </a:solidFill>
            </a:endParaRPr>
          </a:p>
          <a:p>
            <a:pPr>
              <a:buFont typeface="Wingdings" panose="05000000000000000000" pitchFamily="2" charset="2"/>
              <a:buChar char="Ø"/>
            </a:pPr>
            <a:r>
              <a:rPr lang="en-AU" sz="2000" dirty="0">
                <a:solidFill>
                  <a:prstClr val="black"/>
                </a:solidFill>
              </a:rPr>
              <a:t>Ask yourself – Is this job right for me? </a:t>
            </a:r>
            <a:r>
              <a:rPr lang="en-AU" sz="2000" dirty="0" smtClean="0">
                <a:solidFill>
                  <a:prstClr val="black"/>
                </a:solidFill>
              </a:rPr>
              <a:t>Is the Organisation right for me? Can </a:t>
            </a:r>
            <a:r>
              <a:rPr lang="en-AU" sz="2000" dirty="0">
                <a:solidFill>
                  <a:prstClr val="black"/>
                </a:solidFill>
              </a:rPr>
              <a:t>I work </a:t>
            </a:r>
            <a:r>
              <a:rPr lang="en-AU" sz="2000" dirty="0" smtClean="0">
                <a:solidFill>
                  <a:prstClr val="black"/>
                </a:solidFill>
              </a:rPr>
              <a:t>here</a:t>
            </a:r>
            <a:r>
              <a:rPr lang="en-AU" sz="2000" dirty="0">
                <a:solidFill>
                  <a:prstClr val="black"/>
                </a:solidFill>
              </a:rPr>
              <a:t>?</a:t>
            </a:r>
          </a:p>
        </p:txBody>
      </p:sp>
    </p:spTree>
    <p:extLst>
      <p:ext uri="{BB962C8B-B14F-4D97-AF65-F5344CB8AC3E}">
        <p14:creationId xmlns:p14="http://schemas.microsoft.com/office/powerpoint/2010/main" val="249443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EAAACF77-BF67-42D6-B1E3-6DB56FED2274}"/>
              </a:ext>
            </a:extLst>
          </p:cNvPr>
          <p:cNvSpPr txBox="1">
            <a:spLocks noGrp="1"/>
          </p:cNvSpPr>
          <p:nvPr>
            <p:ph idx="1"/>
          </p:nvPr>
        </p:nvSpPr>
        <p:spPr>
          <a:xfrm>
            <a:off x="677334" y="1331650"/>
            <a:ext cx="8691110" cy="4960076"/>
          </a:xfrm>
          <a:prstGeom prst="rect">
            <a:avLst/>
          </a:prstGeom>
          <a:noFill/>
        </p:spPr>
        <p:txBody>
          <a:bodyPr wrap="square" rtlCol="0">
            <a:spAutoFit/>
          </a:bodyPr>
          <a:lstStyle/>
          <a:p>
            <a:pPr>
              <a:buFont typeface="Wingdings" panose="05000000000000000000" pitchFamily="2" charset="2"/>
              <a:buChar char="Ø"/>
            </a:pPr>
            <a:r>
              <a:rPr lang="en-AU" sz="3199" b="1" i="1" dirty="0">
                <a:solidFill>
                  <a:prstClr val="black"/>
                </a:solidFill>
              </a:rPr>
              <a:t>Step 2</a:t>
            </a:r>
          </a:p>
          <a:p>
            <a:pPr>
              <a:buFont typeface="Wingdings" panose="05000000000000000000" pitchFamily="2" charset="2"/>
              <a:buChar char="Ø"/>
            </a:pPr>
            <a:endParaRPr lang="en-AU" sz="1200" b="1" i="1" dirty="0">
              <a:solidFill>
                <a:prstClr val="black"/>
              </a:solidFill>
            </a:endParaRPr>
          </a:p>
          <a:p>
            <a:pPr>
              <a:buFont typeface="Wingdings" panose="05000000000000000000" pitchFamily="2" charset="2"/>
              <a:buChar char="Ø"/>
            </a:pPr>
            <a:r>
              <a:rPr lang="en-AU" sz="3199" b="1" i="1" dirty="0">
                <a:solidFill>
                  <a:prstClr val="black"/>
                </a:solidFill>
              </a:rPr>
              <a:t>Prepare your CV</a:t>
            </a:r>
            <a:endParaRPr lang="en-AU" sz="1000" b="1" i="1" dirty="0">
              <a:solidFill>
                <a:prstClr val="black"/>
              </a:solidFill>
            </a:endParaRPr>
          </a:p>
          <a:p>
            <a:pPr>
              <a:buFont typeface="Wingdings" panose="05000000000000000000" pitchFamily="2" charset="2"/>
              <a:buChar char="Ø"/>
            </a:pPr>
            <a:r>
              <a:rPr lang="en-US" sz="1400" b="1" u="sng" dirty="0"/>
              <a:t>Academic qualifications:</a:t>
            </a:r>
            <a:r>
              <a:rPr lang="en-US" sz="1400" b="1" dirty="0"/>
              <a:t> </a:t>
            </a:r>
            <a:r>
              <a:rPr lang="en-US" sz="1400" dirty="0"/>
              <a:t>Does the position you are applying for require a specific qualification? Are you able to verify </a:t>
            </a:r>
            <a:r>
              <a:rPr lang="en-US" sz="1400" dirty="0" smtClean="0"/>
              <a:t>the level (NZQA) of your qualifications </a:t>
            </a:r>
            <a:r>
              <a:rPr lang="en-US" sz="1400" dirty="0"/>
              <a:t>essential to the job? If you lack qualifications have you done other forms of </a:t>
            </a:r>
            <a:r>
              <a:rPr lang="en-US" sz="1400" dirty="0" smtClean="0"/>
              <a:t>relevant training?</a:t>
            </a:r>
            <a:endParaRPr lang="en-US" sz="1400" dirty="0"/>
          </a:p>
          <a:p>
            <a:pPr>
              <a:buFont typeface="Wingdings" panose="05000000000000000000" pitchFamily="2" charset="2"/>
              <a:buChar char="Ø"/>
            </a:pPr>
            <a:r>
              <a:rPr lang="en-US" sz="1400" b="1" u="sng" dirty="0"/>
              <a:t>Timelines</a:t>
            </a:r>
            <a:r>
              <a:rPr lang="en-US" sz="1400" b="1" dirty="0"/>
              <a:t> </a:t>
            </a:r>
            <a:r>
              <a:rPr lang="en-US" sz="1400" dirty="0"/>
              <a:t>Do the dates on your CV add up? Are there any gaps? If so </a:t>
            </a:r>
            <a:r>
              <a:rPr lang="en-US" sz="1400" dirty="0" smtClean="0"/>
              <a:t>add a comment to explain them. </a:t>
            </a:r>
            <a:endParaRPr lang="en-NZ" sz="1400" dirty="0"/>
          </a:p>
          <a:p>
            <a:pPr>
              <a:buFont typeface="Wingdings" panose="05000000000000000000" pitchFamily="2" charset="2"/>
              <a:buChar char="Ø"/>
            </a:pPr>
            <a:r>
              <a:rPr lang="en-US" sz="1400" b="1" u="sng" dirty="0"/>
              <a:t>Work Experience and Achievements – </a:t>
            </a:r>
            <a:r>
              <a:rPr lang="en-US" sz="1400" dirty="0"/>
              <a:t>State clear evidence of stability and commitment. Ensure that you have valid reasons for changes in employment. State specific accomplishments such as ‘increased sales or reduced costs by x%’ as measurable evidence of your worth.</a:t>
            </a:r>
            <a:endParaRPr lang="en-NZ" sz="1400" dirty="0"/>
          </a:p>
          <a:p>
            <a:pPr>
              <a:buFont typeface="Wingdings" panose="05000000000000000000" pitchFamily="2" charset="2"/>
              <a:buChar char="Ø"/>
            </a:pPr>
            <a:r>
              <a:rPr lang="en-US" sz="1400" b="1" u="sng" dirty="0"/>
              <a:t>Space filling - </a:t>
            </a:r>
            <a:r>
              <a:rPr lang="en-US" sz="1400" dirty="0"/>
              <a:t>Beware of filling your CV with </a:t>
            </a:r>
            <a:r>
              <a:rPr lang="en-US" sz="1400" dirty="0" smtClean="0"/>
              <a:t>‘fluff’, </a:t>
            </a:r>
            <a:r>
              <a:rPr lang="en-US" sz="1400" dirty="0"/>
              <a:t>such as irrelevant memberships, inappropriate personal data and so on.</a:t>
            </a:r>
            <a:endParaRPr lang="en-NZ" sz="1400" dirty="0"/>
          </a:p>
          <a:p>
            <a:pPr>
              <a:buFont typeface="Wingdings" panose="05000000000000000000" pitchFamily="2" charset="2"/>
              <a:buChar char="Ø"/>
            </a:pPr>
            <a:r>
              <a:rPr lang="en-US" sz="1400" b="1" u="sng" dirty="0"/>
              <a:t>Hobbies and interests - </a:t>
            </a:r>
            <a:r>
              <a:rPr lang="en-US" sz="1400" dirty="0"/>
              <a:t>Beware, what you list under this can give an insight into your personality (‘socializing with friends’ can easily be translated into ‘always drinking with mates’). If you have an interest that aligns with the role you are applying for then highlight it, e.g. a keen cyclist applying for a position in a bike shop, if not leave it out.</a:t>
            </a:r>
            <a:endParaRPr lang="en-AU" sz="1400" b="1" i="1" dirty="0">
              <a:solidFill>
                <a:prstClr val="black"/>
              </a:solidFill>
            </a:endParaRPr>
          </a:p>
        </p:txBody>
      </p:sp>
    </p:spTree>
    <p:extLst>
      <p:ext uri="{BB962C8B-B14F-4D97-AF65-F5344CB8AC3E}">
        <p14:creationId xmlns:p14="http://schemas.microsoft.com/office/powerpoint/2010/main" val="343948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E7E42E70-A22D-46BE-9771-5EC02941CF2F}"/>
              </a:ext>
            </a:extLst>
          </p:cNvPr>
          <p:cNvSpPr txBox="1">
            <a:spLocks noGrp="1"/>
          </p:cNvSpPr>
          <p:nvPr>
            <p:ph idx="1"/>
          </p:nvPr>
        </p:nvSpPr>
        <p:spPr>
          <a:xfrm>
            <a:off x="677690" y="1271355"/>
            <a:ext cx="8596312" cy="4873001"/>
          </a:xfrm>
          <a:prstGeom prst="rect">
            <a:avLst/>
          </a:prstGeom>
          <a:noFill/>
        </p:spPr>
        <p:txBody>
          <a:bodyPr wrap="square" rtlCol="0">
            <a:spAutoFit/>
          </a:bodyPr>
          <a:lstStyle/>
          <a:p>
            <a:r>
              <a:rPr lang="en-AU" sz="3199" b="1" i="1" dirty="0">
                <a:solidFill>
                  <a:prstClr val="black"/>
                </a:solidFill>
              </a:rPr>
              <a:t>Step 2</a:t>
            </a:r>
          </a:p>
          <a:p>
            <a:endParaRPr lang="en-AU" sz="1200" b="1" i="1" dirty="0">
              <a:solidFill>
                <a:prstClr val="black"/>
              </a:solidFill>
            </a:endParaRPr>
          </a:p>
          <a:p>
            <a:r>
              <a:rPr lang="en-AU" sz="3200" b="1" i="1" dirty="0">
                <a:solidFill>
                  <a:prstClr val="black"/>
                </a:solidFill>
              </a:rPr>
              <a:t>Prepare your CV</a:t>
            </a:r>
            <a:endParaRPr lang="en-NZ" sz="3200" dirty="0"/>
          </a:p>
          <a:p>
            <a:pPr>
              <a:buFont typeface="Wingdings" panose="05000000000000000000" pitchFamily="2" charset="2"/>
              <a:buChar char="Ø"/>
            </a:pPr>
            <a:r>
              <a:rPr lang="en-US" sz="1400" b="1" u="sng" dirty="0"/>
              <a:t>Knowledge: </a:t>
            </a:r>
            <a:r>
              <a:rPr lang="en-US" sz="1400" dirty="0"/>
              <a:t>Use statements that describe and highlight your relevant knowledge, particularly where these align with the requirements of the job you are applying for.</a:t>
            </a:r>
            <a:endParaRPr lang="en-NZ" sz="1400" dirty="0"/>
          </a:p>
          <a:p>
            <a:pPr>
              <a:buFont typeface="Wingdings" panose="05000000000000000000" pitchFamily="2" charset="2"/>
              <a:buChar char="Ø"/>
            </a:pPr>
            <a:r>
              <a:rPr lang="en-US" sz="1400" b="1" u="sng" dirty="0"/>
              <a:t>Transferable Skills: </a:t>
            </a:r>
            <a:r>
              <a:rPr lang="en-US" sz="1400" dirty="0"/>
              <a:t>Describe what you can bring to the role in regards to relevant and transferable skills, again highlight those which align with the role.</a:t>
            </a:r>
          </a:p>
          <a:p>
            <a:pPr>
              <a:buFont typeface="Wingdings" panose="05000000000000000000" pitchFamily="2" charset="2"/>
              <a:buChar char="Ø"/>
            </a:pPr>
            <a:r>
              <a:rPr lang="en-US" sz="1400" b="1" u="sng" dirty="0"/>
              <a:t>External Validation: </a:t>
            </a:r>
            <a:r>
              <a:rPr lang="en-US" sz="1400" dirty="0"/>
              <a:t>Winning awards or being selected to chair working group meetings rarely happen to underperforming individuals so use these to your advantage.</a:t>
            </a:r>
          </a:p>
          <a:p>
            <a:pPr>
              <a:buFont typeface="Wingdings" panose="05000000000000000000" pitchFamily="2" charset="2"/>
              <a:buChar char="Ø"/>
            </a:pPr>
            <a:r>
              <a:rPr lang="en-US" sz="1400" b="1" u="sng" dirty="0"/>
              <a:t>Promotions: </a:t>
            </a:r>
            <a:r>
              <a:rPr lang="en-US" sz="1400" dirty="0"/>
              <a:t>Steady and consistent promotions are a good indicator that you can sustain the enhanced job responsibilities and that</a:t>
            </a:r>
            <a:r>
              <a:rPr lang="en-NZ" sz="1400" dirty="0"/>
              <a:t> you are </a:t>
            </a:r>
            <a:r>
              <a:rPr lang="en-US" sz="1400" dirty="0"/>
              <a:t>highly regarded.</a:t>
            </a:r>
            <a:endParaRPr lang="en-NZ" sz="1400" dirty="0"/>
          </a:p>
          <a:p>
            <a:pPr>
              <a:buFont typeface="Wingdings" panose="05000000000000000000" pitchFamily="2" charset="2"/>
              <a:buChar char="Ø"/>
            </a:pPr>
            <a:r>
              <a:rPr lang="en-US" sz="1400" b="1" u="sng" dirty="0"/>
              <a:t>Unsubstantiated Statements: </a:t>
            </a:r>
            <a:r>
              <a:rPr lang="en-US" sz="1400" dirty="0"/>
              <a:t>Beware of claiming to be “commercially astute” yet fail to list one commercial achievement.</a:t>
            </a:r>
            <a:endParaRPr lang="en-NZ" sz="1400" dirty="0"/>
          </a:p>
          <a:p>
            <a:pPr>
              <a:buFont typeface="Wingdings" panose="05000000000000000000" pitchFamily="2" charset="2"/>
              <a:buChar char="Ø"/>
            </a:pPr>
            <a:r>
              <a:rPr lang="en-US" sz="1400" b="1" u="sng" dirty="0" smtClean="0"/>
              <a:t>Photographs</a:t>
            </a:r>
            <a:r>
              <a:rPr lang="en-US" sz="1400" b="1" u="sng" dirty="0"/>
              <a:t>: </a:t>
            </a:r>
            <a:r>
              <a:rPr lang="en-US" sz="1400" dirty="0"/>
              <a:t>Do not use </a:t>
            </a:r>
            <a:r>
              <a:rPr lang="en-US" sz="1400" dirty="0" smtClean="0"/>
              <a:t>photographs (unless you are applying to be a model!) </a:t>
            </a:r>
            <a:r>
              <a:rPr lang="en-US" sz="1400" dirty="0"/>
              <a:t>as they allow for the potential to discriminate on the basis of age, gender, race etc.</a:t>
            </a:r>
            <a:endParaRPr lang="en-AU" sz="1400" b="1" i="1" dirty="0">
              <a:solidFill>
                <a:prstClr val="black"/>
              </a:solidFill>
            </a:endParaRPr>
          </a:p>
        </p:txBody>
      </p:sp>
    </p:spTree>
    <p:extLst>
      <p:ext uri="{BB962C8B-B14F-4D97-AF65-F5344CB8AC3E}">
        <p14:creationId xmlns:p14="http://schemas.microsoft.com/office/powerpoint/2010/main" val="174689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3" name="Content Placeholder 2">
            <a:extLst>
              <a:ext uri="{FF2B5EF4-FFF2-40B4-BE49-F238E27FC236}">
                <a16:creationId xmlns:a16="http://schemas.microsoft.com/office/drawing/2014/main" id="{0A5B9611-F672-46CD-82BC-61A8B85C43AC}"/>
              </a:ext>
            </a:extLst>
          </p:cNvPr>
          <p:cNvSpPr>
            <a:spLocks noGrp="1"/>
          </p:cNvSpPr>
          <p:nvPr>
            <p:ph idx="1"/>
          </p:nvPr>
        </p:nvSpPr>
        <p:spPr>
          <a:xfrm>
            <a:off x="677334" y="1331649"/>
            <a:ext cx="8596668" cy="5060761"/>
          </a:xfrm>
        </p:spPr>
        <p:txBody>
          <a:bodyPr>
            <a:normAutofit fontScale="25000" lnSpcReduction="20000"/>
          </a:bodyPr>
          <a:lstStyle/>
          <a:p>
            <a:pPr>
              <a:buFont typeface="Wingdings" panose="05000000000000000000" pitchFamily="2" charset="2"/>
              <a:buChar char="Ø"/>
            </a:pPr>
            <a:r>
              <a:rPr lang="en-AU" sz="6700" b="1" i="1" dirty="0" smtClean="0">
                <a:solidFill>
                  <a:prstClr val="black"/>
                </a:solidFill>
              </a:rPr>
              <a:t>The </a:t>
            </a:r>
            <a:r>
              <a:rPr lang="en-AU" sz="6700" b="1" i="1" dirty="0">
                <a:solidFill>
                  <a:prstClr val="black"/>
                </a:solidFill>
              </a:rPr>
              <a:t>perfect CV?</a:t>
            </a:r>
          </a:p>
          <a:p>
            <a:pPr>
              <a:buFont typeface="Wingdings" panose="05000000000000000000" pitchFamily="2" charset="2"/>
              <a:buChar char="Ø"/>
            </a:pPr>
            <a:endParaRPr lang="en-US" sz="2500" dirty="0"/>
          </a:p>
          <a:p>
            <a:pPr>
              <a:lnSpc>
                <a:spcPct val="120000"/>
              </a:lnSpc>
              <a:spcBef>
                <a:spcPts val="600"/>
              </a:spcBef>
              <a:buFont typeface="Wingdings" panose="05000000000000000000" pitchFamily="2" charset="2"/>
              <a:buChar char="Ø"/>
            </a:pPr>
            <a:r>
              <a:rPr lang="en-US" sz="5600" b="1" u="sng" dirty="0"/>
              <a:t>Overall impression - </a:t>
            </a:r>
            <a:r>
              <a:rPr lang="en-US" sz="5600" dirty="0"/>
              <a:t>How legible is your CV? Is it well laid-out? Does it have lots of mistakes? Get someone </a:t>
            </a:r>
            <a:r>
              <a:rPr lang="en-US" sz="5600" dirty="0" smtClean="0"/>
              <a:t>(with good English) to </a:t>
            </a:r>
            <a:r>
              <a:rPr lang="en-US" sz="5600" dirty="0"/>
              <a:t>proof read it for you. Use spell check!</a:t>
            </a:r>
          </a:p>
          <a:p>
            <a:pPr>
              <a:spcBef>
                <a:spcPts val="600"/>
              </a:spcBef>
              <a:spcAft>
                <a:spcPts val="600"/>
              </a:spcAft>
              <a:buFont typeface="Wingdings" panose="05000000000000000000" pitchFamily="2" charset="2"/>
              <a:buChar char="Ø"/>
            </a:pPr>
            <a:endParaRPr lang="en-NZ" sz="800" dirty="0" smtClean="0"/>
          </a:p>
          <a:p>
            <a:pPr>
              <a:lnSpc>
                <a:spcPct val="120000"/>
              </a:lnSpc>
              <a:spcBef>
                <a:spcPts val="600"/>
              </a:spcBef>
              <a:buFont typeface="Wingdings" panose="05000000000000000000" pitchFamily="2" charset="2"/>
              <a:buChar char="Ø"/>
            </a:pPr>
            <a:r>
              <a:rPr lang="en-US" sz="5600" b="1" u="sng" dirty="0" smtClean="0"/>
              <a:t>Layout </a:t>
            </a:r>
            <a:r>
              <a:rPr lang="en-US" sz="5600" b="1" u="sng" dirty="0"/>
              <a:t>- </a:t>
            </a:r>
            <a:r>
              <a:rPr lang="en-US" sz="5600" dirty="0"/>
              <a:t>Does your CV lead the reader logically through your work history, rather than leave them searching for relevant information? CV’s that flow clearly show painstaking preparation. CV’s that are difficult to read may have something to hide and, at the very least, indicate a lack of care taken over this important self-presentation document.</a:t>
            </a:r>
            <a:endParaRPr lang="en-NZ" sz="5600" dirty="0"/>
          </a:p>
          <a:p>
            <a:pPr>
              <a:spcBef>
                <a:spcPts val="600"/>
              </a:spcBef>
              <a:spcAft>
                <a:spcPts val="600"/>
              </a:spcAft>
              <a:buFont typeface="Wingdings" panose="05000000000000000000" pitchFamily="2" charset="2"/>
              <a:buChar char="Ø"/>
            </a:pPr>
            <a:endParaRPr lang="en-NZ" sz="800" dirty="0"/>
          </a:p>
          <a:p>
            <a:pPr>
              <a:lnSpc>
                <a:spcPct val="120000"/>
              </a:lnSpc>
              <a:spcBef>
                <a:spcPts val="600"/>
              </a:spcBef>
              <a:spcAft>
                <a:spcPts val="600"/>
              </a:spcAft>
              <a:buFont typeface="Wingdings" panose="05000000000000000000" pitchFamily="2" charset="2"/>
              <a:buChar char="Ø"/>
            </a:pPr>
            <a:r>
              <a:rPr lang="en-US" sz="5600" b="1" u="sng" dirty="0"/>
              <a:t>Tailored targeting – </a:t>
            </a:r>
            <a:r>
              <a:rPr lang="en-US" sz="5600" dirty="0"/>
              <a:t>Have you taken the time and trouble to tailor your CV to the position advertised? Does it demonstrate compatible skills or the experience that has been asked for? Does it highlight how you meet their needs? The covering letter is often used for this purpose but a tailored CV will highlight you as a candidate that is willing to be thorough and to go the extra mile. Read the advert and if available the Position Description and make sure that your CV highlights your experience in the key areas of the role (don’t exaggerate or lie as you will get caught out)!</a:t>
            </a:r>
          </a:p>
          <a:p>
            <a:pPr>
              <a:spcBef>
                <a:spcPts val="600"/>
              </a:spcBef>
              <a:spcAft>
                <a:spcPts val="600"/>
              </a:spcAft>
              <a:buFont typeface="Wingdings" panose="05000000000000000000" pitchFamily="2" charset="2"/>
              <a:buChar char="Ø"/>
            </a:pPr>
            <a:endParaRPr lang="en-NZ" sz="800" dirty="0"/>
          </a:p>
          <a:p>
            <a:pPr>
              <a:lnSpc>
                <a:spcPct val="120000"/>
              </a:lnSpc>
              <a:spcBef>
                <a:spcPts val="600"/>
              </a:spcBef>
              <a:spcAft>
                <a:spcPts val="600"/>
              </a:spcAft>
              <a:buFont typeface="Wingdings" panose="05000000000000000000" pitchFamily="2" charset="2"/>
              <a:buChar char="Ø"/>
            </a:pPr>
            <a:r>
              <a:rPr lang="en-US" sz="5600" b="1" u="sng" dirty="0"/>
              <a:t>Contact information - </a:t>
            </a:r>
            <a:r>
              <a:rPr lang="en-US" sz="5600" dirty="0"/>
              <a:t>Look at the address, phone and email details. Given this is for professional scrutiny, is the email address appropriate or frivolous?  </a:t>
            </a:r>
            <a:r>
              <a:rPr lang="en-US" sz="5600" b="1" u="sng" dirty="0">
                <a:solidFill>
                  <a:schemeClr val="tx2"/>
                </a:solidFill>
              </a:rPr>
              <a:t>lazybeermonster@gmail.com </a:t>
            </a:r>
            <a:r>
              <a:rPr lang="en-US" sz="5600" dirty="0"/>
              <a:t>is not a good look!</a:t>
            </a:r>
          </a:p>
        </p:txBody>
      </p:sp>
    </p:spTree>
    <p:extLst>
      <p:ext uri="{BB962C8B-B14F-4D97-AF65-F5344CB8AC3E}">
        <p14:creationId xmlns:p14="http://schemas.microsoft.com/office/powerpoint/2010/main" val="217093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5FA6606A-654D-4C38-AD5E-A72E6E7F90DB}"/>
              </a:ext>
            </a:extLst>
          </p:cNvPr>
          <p:cNvSpPr txBox="1">
            <a:spLocks noGrp="1"/>
          </p:cNvSpPr>
          <p:nvPr>
            <p:ph idx="1"/>
          </p:nvPr>
        </p:nvSpPr>
        <p:spPr>
          <a:xfrm>
            <a:off x="677334" y="1405579"/>
            <a:ext cx="8596312" cy="5078057"/>
          </a:xfrm>
          <a:prstGeom prst="rect">
            <a:avLst/>
          </a:prstGeom>
          <a:noFill/>
        </p:spPr>
        <p:txBody>
          <a:bodyPr wrap="square" rtlCol="0">
            <a:spAutoFit/>
          </a:bodyPr>
          <a:lstStyle/>
          <a:p>
            <a:pPr>
              <a:buFont typeface="Wingdings" panose="05000000000000000000" pitchFamily="2" charset="2"/>
              <a:buChar char="Ø"/>
            </a:pPr>
            <a:r>
              <a:rPr lang="en-AU" sz="3199" b="1" dirty="0">
                <a:solidFill>
                  <a:prstClr val="black"/>
                </a:solidFill>
              </a:rPr>
              <a:t>Step 3</a:t>
            </a:r>
          </a:p>
          <a:p>
            <a:pPr>
              <a:buFont typeface="Wingdings" panose="05000000000000000000" pitchFamily="2" charset="2"/>
              <a:buChar char="Ø"/>
            </a:pPr>
            <a:endParaRPr lang="en-AU" sz="200" b="1" dirty="0">
              <a:solidFill>
                <a:prstClr val="black"/>
              </a:solidFill>
            </a:endParaRPr>
          </a:p>
          <a:p>
            <a:pPr>
              <a:buFont typeface="Wingdings" panose="05000000000000000000" pitchFamily="2" charset="2"/>
              <a:buChar char="Ø"/>
            </a:pPr>
            <a:r>
              <a:rPr lang="en-AU" sz="3199" b="1" dirty="0">
                <a:solidFill>
                  <a:prstClr val="black"/>
                </a:solidFill>
              </a:rPr>
              <a:t>Prepare your application</a:t>
            </a:r>
          </a:p>
          <a:p>
            <a:pPr>
              <a:buFont typeface="Wingdings" panose="05000000000000000000" pitchFamily="2" charset="2"/>
              <a:buChar char="Ø"/>
            </a:pPr>
            <a:r>
              <a:rPr lang="en-AU" sz="2200" dirty="0">
                <a:solidFill>
                  <a:prstClr val="black"/>
                </a:solidFill>
              </a:rPr>
              <a:t>Read the advert </a:t>
            </a:r>
            <a:r>
              <a:rPr lang="en-AU" sz="2200" dirty="0" smtClean="0">
                <a:solidFill>
                  <a:prstClr val="black"/>
                </a:solidFill>
              </a:rPr>
              <a:t>properly – then read it again!</a:t>
            </a:r>
            <a:endParaRPr lang="en-AU" sz="2200" dirty="0">
              <a:solidFill>
                <a:prstClr val="black"/>
              </a:solidFill>
            </a:endParaRPr>
          </a:p>
          <a:p>
            <a:pPr>
              <a:buFont typeface="Wingdings" panose="05000000000000000000" pitchFamily="2" charset="2"/>
              <a:buChar char="Ø"/>
            </a:pPr>
            <a:r>
              <a:rPr lang="en-AU" sz="2200" dirty="0">
                <a:solidFill>
                  <a:prstClr val="black"/>
                </a:solidFill>
              </a:rPr>
              <a:t>How do they want you to apply? Telephone, email, in person?</a:t>
            </a:r>
          </a:p>
          <a:p>
            <a:pPr>
              <a:buFont typeface="Wingdings" panose="05000000000000000000" pitchFamily="2" charset="2"/>
              <a:buChar char="Ø"/>
            </a:pPr>
            <a:r>
              <a:rPr lang="en-AU" sz="2200" dirty="0">
                <a:solidFill>
                  <a:prstClr val="black"/>
                </a:solidFill>
              </a:rPr>
              <a:t>Write a targeted covering letter to highlight your suitability for the job and send this with either your CV or Application Form. Use proper English, an email sent from a phone saying ‘</a:t>
            </a:r>
            <a:r>
              <a:rPr lang="en-US" sz="2200" dirty="0">
                <a:solidFill>
                  <a:prstClr val="black"/>
                </a:solidFill>
              </a:rPr>
              <a:t>hi m8 </a:t>
            </a:r>
            <a:r>
              <a:rPr lang="en-US" sz="2200" dirty="0" err="1">
                <a:solidFill>
                  <a:prstClr val="black"/>
                </a:solidFill>
              </a:rPr>
              <a:t>i</a:t>
            </a:r>
            <a:r>
              <a:rPr lang="en-US" sz="2200" dirty="0">
                <a:solidFill>
                  <a:prstClr val="black"/>
                </a:solidFill>
              </a:rPr>
              <a:t> am just asking about getting a job with </a:t>
            </a:r>
            <a:r>
              <a:rPr lang="en-US" sz="2200" dirty="0" err="1">
                <a:solidFill>
                  <a:prstClr val="black"/>
                </a:solidFill>
              </a:rPr>
              <a:t>ur</a:t>
            </a:r>
            <a:r>
              <a:rPr lang="en-US" sz="2200" dirty="0">
                <a:solidFill>
                  <a:prstClr val="black"/>
                </a:solidFill>
              </a:rPr>
              <a:t> company’ will not get you very far!</a:t>
            </a:r>
            <a:endParaRPr lang="en-AU" sz="2200" dirty="0">
              <a:solidFill>
                <a:prstClr val="black"/>
              </a:solidFill>
            </a:endParaRPr>
          </a:p>
          <a:p>
            <a:pPr>
              <a:buFont typeface="Wingdings" panose="05000000000000000000" pitchFamily="2" charset="2"/>
              <a:buChar char="Ø"/>
            </a:pPr>
            <a:r>
              <a:rPr lang="en-AU" sz="2200" dirty="0">
                <a:solidFill>
                  <a:prstClr val="black"/>
                </a:solidFill>
              </a:rPr>
              <a:t>Apply and then follow up if your application is not acknowledged</a:t>
            </a:r>
          </a:p>
        </p:txBody>
      </p:sp>
    </p:spTree>
    <p:extLst>
      <p:ext uri="{BB962C8B-B14F-4D97-AF65-F5344CB8AC3E}">
        <p14:creationId xmlns:p14="http://schemas.microsoft.com/office/powerpoint/2010/main" val="614429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73DBEEFF-F28D-4FD3-82C6-5E4FFB7CBA57}"/>
              </a:ext>
            </a:extLst>
          </p:cNvPr>
          <p:cNvSpPr txBox="1">
            <a:spLocks noGrp="1"/>
          </p:cNvSpPr>
          <p:nvPr>
            <p:ph idx="1"/>
          </p:nvPr>
        </p:nvSpPr>
        <p:spPr>
          <a:xfrm>
            <a:off x="677334" y="1214535"/>
            <a:ext cx="8898928" cy="4919039"/>
          </a:xfrm>
          <a:prstGeom prst="rect">
            <a:avLst/>
          </a:prstGeom>
          <a:noFill/>
        </p:spPr>
        <p:txBody>
          <a:bodyPr wrap="square" rtlCol="0">
            <a:spAutoFit/>
          </a:bodyPr>
          <a:lstStyle/>
          <a:p>
            <a:pPr>
              <a:buFont typeface="Wingdings" panose="05000000000000000000" pitchFamily="2" charset="2"/>
              <a:buChar char="Ø"/>
            </a:pPr>
            <a:r>
              <a:rPr lang="en-AU" sz="3199" b="1" dirty="0">
                <a:solidFill>
                  <a:prstClr val="black"/>
                </a:solidFill>
              </a:rPr>
              <a:t>Step 4</a:t>
            </a:r>
          </a:p>
          <a:p>
            <a:pPr>
              <a:buFont typeface="Wingdings" panose="05000000000000000000" pitchFamily="2" charset="2"/>
              <a:buChar char="Ø"/>
            </a:pPr>
            <a:endParaRPr lang="en-AU" sz="200" b="1" dirty="0">
              <a:solidFill>
                <a:prstClr val="black"/>
              </a:solidFill>
            </a:endParaRPr>
          </a:p>
          <a:p>
            <a:pPr>
              <a:buFont typeface="Wingdings" panose="05000000000000000000" pitchFamily="2" charset="2"/>
              <a:buChar char="Ø"/>
            </a:pPr>
            <a:r>
              <a:rPr lang="en-AU" sz="3199" b="1" dirty="0">
                <a:solidFill>
                  <a:prstClr val="black"/>
                </a:solidFill>
              </a:rPr>
              <a:t>Prepare for the interview</a:t>
            </a:r>
          </a:p>
          <a:p>
            <a:pPr>
              <a:buFont typeface="Wingdings" panose="05000000000000000000" pitchFamily="2" charset="2"/>
              <a:buChar char="Ø"/>
            </a:pPr>
            <a:endParaRPr lang="en-AU" sz="100" b="1" dirty="0">
              <a:solidFill>
                <a:prstClr val="black"/>
              </a:solidFill>
            </a:endParaRPr>
          </a:p>
          <a:p>
            <a:pPr>
              <a:buFont typeface="Wingdings" panose="05000000000000000000" pitchFamily="2" charset="2"/>
              <a:buChar char="Ø"/>
            </a:pPr>
            <a:r>
              <a:rPr lang="en-AU" sz="2400" dirty="0">
                <a:solidFill>
                  <a:prstClr val="black"/>
                </a:solidFill>
              </a:rPr>
              <a:t>Take a good long hard look at your CV – What questions would you ask yourself? </a:t>
            </a:r>
            <a:r>
              <a:rPr lang="en-AU" sz="2400" dirty="0" smtClean="0">
                <a:solidFill>
                  <a:prstClr val="black"/>
                </a:solidFill>
              </a:rPr>
              <a:t>Prepare </a:t>
            </a:r>
            <a:r>
              <a:rPr lang="en-AU" sz="2400" dirty="0">
                <a:solidFill>
                  <a:prstClr val="black"/>
                </a:solidFill>
              </a:rPr>
              <a:t>your answers! </a:t>
            </a:r>
          </a:p>
          <a:p>
            <a:pPr>
              <a:buFont typeface="Wingdings" panose="05000000000000000000" pitchFamily="2" charset="2"/>
              <a:buChar char="Ø"/>
            </a:pPr>
            <a:r>
              <a:rPr lang="en-AU" sz="2400" dirty="0" smtClean="0">
                <a:solidFill>
                  <a:prstClr val="black"/>
                </a:solidFill>
              </a:rPr>
              <a:t>Have </a:t>
            </a:r>
            <a:r>
              <a:rPr lang="en-AU" sz="2400" dirty="0">
                <a:solidFill>
                  <a:prstClr val="black"/>
                </a:solidFill>
              </a:rPr>
              <a:t>a written list of </a:t>
            </a:r>
            <a:r>
              <a:rPr lang="en-AU" sz="2400" dirty="0" smtClean="0">
                <a:solidFill>
                  <a:prstClr val="black"/>
                </a:solidFill>
              </a:rPr>
              <a:t>appropriate </a:t>
            </a:r>
            <a:r>
              <a:rPr lang="en-AU" sz="2400" dirty="0">
                <a:solidFill>
                  <a:prstClr val="black"/>
                </a:solidFill>
              </a:rPr>
              <a:t>questions that you want to ask the interviewer</a:t>
            </a:r>
            <a:r>
              <a:rPr lang="en-AU" sz="2400" dirty="0" smtClean="0">
                <a:solidFill>
                  <a:prstClr val="black"/>
                </a:solidFill>
              </a:rPr>
              <a:t>. (Asking about break times, promotions and pay are not appropriate for a first interview)</a:t>
            </a:r>
            <a:endParaRPr lang="en-AU" sz="2400" dirty="0">
              <a:solidFill>
                <a:prstClr val="black"/>
              </a:solidFill>
            </a:endParaRPr>
          </a:p>
          <a:p>
            <a:pPr>
              <a:buFont typeface="Wingdings" panose="05000000000000000000" pitchFamily="2" charset="2"/>
              <a:buChar char="Ø"/>
            </a:pPr>
            <a:r>
              <a:rPr lang="en-AU" sz="2400" dirty="0">
                <a:solidFill>
                  <a:prstClr val="black"/>
                </a:solidFill>
              </a:rPr>
              <a:t>What to wear</a:t>
            </a:r>
            <a:r>
              <a:rPr lang="en-AU" sz="2400" dirty="0" smtClean="0">
                <a:solidFill>
                  <a:prstClr val="black"/>
                </a:solidFill>
              </a:rPr>
              <a:t>? Kiwis tend to be less formal in their dress</a:t>
            </a:r>
            <a:endParaRPr lang="en-AU" sz="2400" dirty="0">
              <a:solidFill>
                <a:prstClr val="black"/>
              </a:solidFill>
            </a:endParaRPr>
          </a:p>
          <a:p>
            <a:pPr>
              <a:buFont typeface="Wingdings" panose="05000000000000000000" pitchFamily="2" charset="2"/>
              <a:buChar char="Ø"/>
            </a:pPr>
            <a:r>
              <a:rPr lang="en-AU" sz="2400" dirty="0">
                <a:solidFill>
                  <a:prstClr val="black"/>
                </a:solidFill>
              </a:rPr>
              <a:t>How am I going to get there? Parking? Public transport</a:t>
            </a:r>
            <a:r>
              <a:rPr lang="en-AU" sz="2400" dirty="0" smtClean="0">
                <a:solidFill>
                  <a:prstClr val="black"/>
                </a:solidFill>
              </a:rPr>
              <a:t>?</a:t>
            </a:r>
          </a:p>
          <a:p>
            <a:endParaRPr lang="en-AU" sz="1200" b="1" i="1" dirty="0">
              <a:solidFill>
                <a:prstClr val="black"/>
              </a:solidFill>
            </a:endParaRPr>
          </a:p>
        </p:txBody>
      </p:sp>
    </p:spTree>
    <p:extLst>
      <p:ext uri="{BB962C8B-B14F-4D97-AF65-F5344CB8AC3E}">
        <p14:creationId xmlns:p14="http://schemas.microsoft.com/office/powerpoint/2010/main" val="18660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B0B56C52-017F-48C2-91BF-0D3DC09DFC70}"/>
              </a:ext>
            </a:extLst>
          </p:cNvPr>
          <p:cNvSpPr txBox="1">
            <a:spLocks noGrp="1"/>
          </p:cNvSpPr>
          <p:nvPr>
            <p:ph idx="1"/>
          </p:nvPr>
        </p:nvSpPr>
        <p:spPr>
          <a:xfrm>
            <a:off x="677690" y="1331650"/>
            <a:ext cx="8596312" cy="6016647"/>
          </a:xfrm>
          <a:prstGeom prst="rect">
            <a:avLst/>
          </a:prstGeom>
          <a:noFill/>
        </p:spPr>
        <p:txBody>
          <a:bodyPr wrap="square" rtlCol="0">
            <a:spAutoFit/>
          </a:bodyPr>
          <a:lstStyle/>
          <a:p>
            <a:pPr>
              <a:buFont typeface="Wingdings" panose="05000000000000000000" pitchFamily="2" charset="2"/>
              <a:buChar char="Ø"/>
            </a:pPr>
            <a:r>
              <a:rPr lang="en-AU" sz="3199" b="1" i="1" dirty="0">
                <a:solidFill>
                  <a:prstClr val="black"/>
                </a:solidFill>
              </a:rPr>
              <a:t>Step 5</a:t>
            </a:r>
          </a:p>
          <a:p>
            <a:pPr>
              <a:buFont typeface="Wingdings" panose="05000000000000000000" pitchFamily="2" charset="2"/>
              <a:buChar char="Ø"/>
            </a:pPr>
            <a:endParaRPr lang="en-AU" sz="1200" b="1" i="1" dirty="0">
              <a:solidFill>
                <a:prstClr val="black"/>
              </a:solidFill>
            </a:endParaRPr>
          </a:p>
          <a:p>
            <a:pPr>
              <a:buFont typeface="Wingdings" panose="05000000000000000000" pitchFamily="2" charset="2"/>
              <a:buChar char="Ø"/>
            </a:pPr>
            <a:r>
              <a:rPr lang="en-AU" sz="3199" b="1" i="1" dirty="0">
                <a:solidFill>
                  <a:prstClr val="black"/>
                </a:solidFill>
              </a:rPr>
              <a:t>Prepare yourself</a:t>
            </a:r>
          </a:p>
          <a:p>
            <a:pPr marL="0" indent="0">
              <a:buNone/>
            </a:pPr>
            <a:r>
              <a:rPr lang="en-US" sz="2800" u="heavy" dirty="0"/>
              <a:t>Self-Awareness and </a:t>
            </a:r>
            <a:r>
              <a:rPr lang="en-US" sz="2800" u="heavy" dirty="0" err="1"/>
              <a:t>Maximising</a:t>
            </a:r>
            <a:r>
              <a:rPr lang="en-US" sz="2800" u="heavy" dirty="0"/>
              <a:t> Your Personal Impact</a:t>
            </a:r>
          </a:p>
          <a:p>
            <a:pPr marL="0" indent="0">
              <a:buNone/>
            </a:pPr>
            <a:endParaRPr lang="en-NZ" sz="200" dirty="0"/>
          </a:p>
          <a:p>
            <a:pPr>
              <a:buFont typeface="Wingdings" panose="05000000000000000000" pitchFamily="2" charset="2"/>
              <a:buChar char="Ø"/>
            </a:pPr>
            <a:r>
              <a:rPr lang="en-US" b="1" i="1" dirty="0"/>
              <a:t>“Know thyself</a:t>
            </a:r>
            <a:r>
              <a:rPr lang="en-US" b="1" dirty="0"/>
              <a:t>” has been the advice given to people for millennia.</a:t>
            </a:r>
            <a:endParaRPr lang="en-NZ" dirty="0"/>
          </a:p>
          <a:p>
            <a:pPr>
              <a:buFont typeface="Wingdings" panose="05000000000000000000" pitchFamily="2" charset="2"/>
              <a:buChar char="Ø"/>
            </a:pPr>
            <a:r>
              <a:rPr lang="en-US" dirty="0"/>
              <a:t>If you want to stand out from the crowd then you need to be self aware.</a:t>
            </a:r>
          </a:p>
          <a:p>
            <a:pPr>
              <a:buFont typeface="Wingdings" panose="05000000000000000000" pitchFamily="2" charset="2"/>
              <a:buChar char="Ø"/>
            </a:pPr>
            <a:r>
              <a:rPr lang="en-US" dirty="0"/>
              <a:t>Each of us should be aware of our own impact, our strengths, our weaknesses, and our values, as well as being able to walk the talk when it comes to our personal character and motivations.</a:t>
            </a:r>
            <a:endParaRPr lang="en-NZ" dirty="0"/>
          </a:p>
          <a:p>
            <a:pPr>
              <a:buFont typeface="Wingdings" panose="05000000000000000000" pitchFamily="2" charset="2"/>
              <a:buChar char="Ø"/>
            </a:pPr>
            <a:r>
              <a:rPr lang="en-US" dirty="0"/>
              <a:t>Displaying such self-awareness inspires people, people will want to hire you as you will be able to lead by example and as a result you will create more authentic relationships based on mutual trust, collaboration and ownership of performance.</a:t>
            </a:r>
          </a:p>
          <a:p>
            <a:endParaRPr lang="en-AU" sz="3199" b="1" i="1" dirty="0">
              <a:solidFill>
                <a:prstClr val="black"/>
              </a:solidFill>
            </a:endParaRPr>
          </a:p>
        </p:txBody>
      </p:sp>
    </p:spTree>
    <p:extLst>
      <p:ext uri="{BB962C8B-B14F-4D97-AF65-F5344CB8AC3E}">
        <p14:creationId xmlns:p14="http://schemas.microsoft.com/office/powerpoint/2010/main" val="2173950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4" name="Content Placeholder 3">
            <a:extLst>
              <a:ext uri="{FF2B5EF4-FFF2-40B4-BE49-F238E27FC236}">
                <a16:creationId xmlns:a16="http://schemas.microsoft.com/office/drawing/2014/main" id="{01D83C04-BC30-4BA4-A037-25F89E47580D}"/>
              </a:ext>
            </a:extLst>
          </p:cNvPr>
          <p:cNvSpPr txBox="1">
            <a:spLocks noGrp="1"/>
          </p:cNvSpPr>
          <p:nvPr>
            <p:ph idx="1"/>
          </p:nvPr>
        </p:nvSpPr>
        <p:spPr>
          <a:xfrm>
            <a:off x="677690" y="1331650"/>
            <a:ext cx="8596312" cy="5139740"/>
          </a:xfrm>
          <a:prstGeom prst="rect">
            <a:avLst/>
          </a:prstGeom>
          <a:noFill/>
        </p:spPr>
        <p:txBody>
          <a:bodyPr wrap="square" rtlCol="0">
            <a:spAutoFit/>
          </a:bodyPr>
          <a:lstStyle/>
          <a:p>
            <a:pPr>
              <a:buFont typeface="Wingdings" panose="05000000000000000000" pitchFamily="2" charset="2"/>
              <a:buChar char="Ø"/>
            </a:pPr>
            <a:r>
              <a:rPr lang="en-AU" sz="3199" b="1" i="1" dirty="0">
                <a:solidFill>
                  <a:prstClr val="black"/>
                </a:solidFill>
              </a:rPr>
              <a:t>The interview</a:t>
            </a:r>
            <a:endParaRPr lang="en-AU" sz="800" b="1" i="1" dirty="0">
              <a:solidFill>
                <a:prstClr val="black"/>
              </a:solidFill>
            </a:endParaRPr>
          </a:p>
          <a:p>
            <a:pPr>
              <a:buFont typeface="Wingdings" panose="05000000000000000000" pitchFamily="2" charset="2"/>
              <a:buChar char="Ø"/>
            </a:pPr>
            <a:r>
              <a:rPr lang="en-AU" sz="1400" b="1" i="1" dirty="0">
                <a:solidFill>
                  <a:prstClr val="black"/>
                </a:solidFill>
              </a:rPr>
              <a:t>It starts as soon as you walk through the door – be nice to everyone!</a:t>
            </a:r>
            <a:endParaRPr lang="en-AU" sz="800" b="1" i="1" dirty="0">
              <a:solidFill>
                <a:prstClr val="black"/>
              </a:solidFill>
            </a:endParaRPr>
          </a:p>
          <a:p>
            <a:pPr>
              <a:buFont typeface="Wingdings" panose="05000000000000000000" pitchFamily="2" charset="2"/>
              <a:buChar char="Ø"/>
            </a:pPr>
            <a:r>
              <a:rPr lang="en-AU" sz="1400" b="1" i="1" dirty="0">
                <a:solidFill>
                  <a:prstClr val="black"/>
                </a:solidFill>
              </a:rPr>
              <a:t>The types of questions that you could be asked:</a:t>
            </a:r>
            <a:endParaRPr lang="en-AU" sz="1200" b="1" i="1" dirty="0">
              <a:solidFill>
                <a:prstClr val="black"/>
              </a:solidFill>
            </a:endParaRPr>
          </a:p>
          <a:p>
            <a:pPr marL="0" indent="0">
              <a:buNone/>
            </a:pPr>
            <a:r>
              <a:rPr lang="en-AU" sz="1400" b="1" i="1" dirty="0">
                <a:solidFill>
                  <a:prstClr val="black"/>
                </a:solidFill>
              </a:rPr>
              <a:t>	Open</a:t>
            </a:r>
          </a:p>
          <a:p>
            <a:pPr marL="0" indent="0">
              <a:buNone/>
            </a:pPr>
            <a:r>
              <a:rPr lang="en-US" sz="1400" dirty="0"/>
              <a:t>	Purpose: to actively involve someone in a conversation and gain lots of information, general or 	specific</a:t>
            </a:r>
            <a:endParaRPr lang="en-AU" sz="1200" i="1" dirty="0">
              <a:solidFill>
                <a:prstClr val="black"/>
              </a:solidFill>
            </a:endParaRPr>
          </a:p>
          <a:p>
            <a:pPr marL="0" indent="0">
              <a:buNone/>
            </a:pPr>
            <a:r>
              <a:rPr lang="en-AU" sz="1400" b="1" i="1" dirty="0">
                <a:solidFill>
                  <a:prstClr val="black"/>
                </a:solidFill>
              </a:rPr>
              <a:t>	Closed</a:t>
            </a:r>
          </a:p>
          <a:p>
            <a:pPr marL="0" indent="0">
              <a:buNone/>
            </a:pPr>
            <a:r>
              <a:rPr lang="en-US" sz="1400" dirty="0"/>
              <a:t>	Purpose: to obtain specific information quickly and keep a tight rein on the conversation</a:t>
            </a:r>
            <a:endParaRPr lang="en-AU" sz="1200" b="1" i="1" dirty="0">
              <a:solidFill>
                <a:prstClr val="black"/>
              </a:solidFill>
            </a:endParaRPr>
          </a:p>
          <a:p>
            <a:pPr marL="0" indent="0">
              <a:buNone/>
            </a:pPr>
            <a:r>
              <a:rPr lang="en-AU" sz="1400" b="1" i="1" dirty="0">
                <a:solidFill>
                  <a:prstClr val="black"/>
                </a:solidFill>
              </a:rPr>
              <a:t>	Competency</a:t>
            </a:r>
          </a:p>
          <a:p>
            <a:pPr marL="0" indent="0">
              <a:buNone/>
            </a:pPr>
            <a:r>
              <a:rPr lang="en-US" sz="1400" dirty="0"/>
              <a:t>	Questions which give the interviewer an insight into a candidates previous </a:t>
            </a:r>
            <a:r>
              <a:rPr lang="en-NZ" sz="1400" dirty="0"/>
              <a:t>behaviour</a:t>
            </a:r>
            <a:r>
              <a:rPr lang="en-US" sz="1400" dirty="0"/>
              <a:t> which are 	then used to predict future job performance.</a:t>
            </a:r>
            <a:endParaRPr lang="en-US" sz="1200" b="1" i="1" dirty="0">
              <a:solidFill>
                <a:prstClr val="black"/>
              </a:solidFill>
            </a:endParaRPr>
          </a:p>
          <a:p>
            <a:pPr marL="0" indent="0">
              <a:buNone/>
            </a:pPr>
            <a:r>
              <a:rPr lang="en-US" sz="1400" i="1" dirty="0"/>
              <a:t>	1) Over the last year, what did you consider to be your main achievements?</a:t>
            </a:r>
          </a:p>
          <a:p>
            <a:pPr marL="0" indent="0">
              <a:buNone/>
            </a:pPr>
            <a:r>
              <a:rPr lang="en-US" sz="1400" i="1" dirty="0"/>
              <a:t>	•	What difficulties did you encounter? How did you overcome these?</a:t>
            </a:r>
          </a:p>
          <a:p>
            <a:pPr marL="0" lvl="0" indent="0">
              <a:buNone/>
            </a:pPr>
            <a:r>
              <a:rPr lang="en-GB" sz="1400" i="1" dirty="0"/>
              <a:t>	2) What was the biggest setback/failure you’ve had at work?</a:t>
            </a:r>
            <a:endParaRPr lang="en-NZ" sz="1400" i="1" dirty="0"/>
          </a:p>
          <a:p>
            <a:pPr marL="0" indent="0">
              <a:buNone/>
            </a:pPr>
            <a:r>
              <a:rPr lang="en-GB" sz="1400" i="1" dirty="0"/>
              <a:t>	•	How did you deal with it? How have you prevented it from happening again?</a:t>
            </a:r>
            <a:endParaRPr lang="en-NZ" sz="1400" i="1" dirty="0"/>
          </a:p>
        </p:txBody>
      </p:sp>
    </p:spTree>
    <p:extLst>
      <p:ext uri="{BB962C8B-B14F-4D97-AF65-F5344CB8AC3E}">
        <p14:creationId xmlns:p14="http://schemas.microsoft.com/office/powerpoint/2010/main" val="86018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9" name="Content Placeholder 8">
            <a:extLst>
              <a:ext uri="{FF2B5EF4-FFF2-40B4-BE49-F238E27FC236}">
                <a16:creationId xmlns:a16="http://schemas.microsoft.com/office/drawing/2014/main" id="{F7CE69B0-3402-4044-AA7D-D6B27669F1D7}"/>
              </a:ext>
            </a:extLst>
          </p:cNvPr>
          <p:cNvSpPr txBox="1">
            <a:spLocks noGrp="1"/>
          </p:cNvSpPr>
          <p:nvPr>
            <p:ph idx="1"/>
          </p:nvPr>
        </p:nvSpPr>
        <p:spPr>
          <a:xfrm>
            <a:off x="677334" y="1331650"/>
            <a:ext cx="8596312" cy="4662430"/>
          </a:xfrm>
          <a:prstGeom prst="rect">
            <a:avLst/>
          </a:prstGeom>
          <a:noFill/>
        </p:spPr>
        <p:txBody>
          <a:bodyPr wrap="square" rtlCol="0">
            <a:spAutoFit/>
          </a:bodyPr>
          <a:lstStyle/>
          <a:p>
            <a:pPr>
              <a:buFont typeface="Wingdings" panose="05000000000000000000" pitchFamily="2" charset="2"/>
              <a:buChar char="Ø"/>
            </a:pPr>
            <a:r>
              <a:rPr lang="en-AU" sz="3199" b="1" dirty="0">
                <a:solidFill>
                  <a:prstClr val="black"/>
                </a:solidFill>
              </a:rPr>
              <a:t>Post interview</a:t>
            </a:r>
          </a:p>
          <a:p>
            <a:pPr>
              <a:buFont typeface="Wingdings" panose="05000000000000000000" pitchFamily="2" charset="2"/>
              <a:buChar char="Ø"/>
            </a:pPr>
            <a:r>
              <a:rPr lang="en-AU" dirty="0">
                <a:solidFill>
                  <a:prstClr val="black"/>
                </a:solidFill>
              </a:rPr>
              <a:t>Self reflect – what went well, what didn’t go so well?</a:t>
            </a:r>
          </a:p>
          <a:p>
            <a:pPr>
              <a:buFont typeface="Wingdings" panose="05000000000000000000" pitchFamily="2" charset="2"/>
              <a:buChar char="Ø"/>
            </a:pPr>
            <a:r>
              <a:rPr lang="en-AU" dirty="0">
                <a:solidFill>
                  <a:prstClr val="black"/>
                </a:solidFill>
              </a:rPr>
              <a:t>Could I have used better examples when answering questions?</a:t>
            </a:r>
          </a:p>
          <a:p>
            <a:pPr>
              <a:buFont typeface="Wingdings" panose="05000000000000000000" pitchFamily="2" charset="2"/>
              <a:buChar char="Ø"/>
            </a:pPr>
            <a:r>
              <a:rPr lang="en-AU" dirty="0">
                <a:solidFill>
                  <a:prstClr val="black"/>
                </a:solidFill>
              </a:rPr>
              <a:t>How did I come across?</a:t>
            </a:r>
          </a:p>
          <a:p>
            <a:pPr>
              <a:buFont typeface="Wingdings" panose="05000000000000000000" pitchFamily="2" charset="2"/>
              <a:buChar char="Ø"/>
            </a:pPr>
            <a:r>
              <a:rPr lang="en-AU" dirty="0">
                <a:solidFill>
                  <a:prstClr val="black"/>
                </a:solidFill>
              </a:rPr>
              <a:t>What could I do better next time?</a:t>
            </a:r>
          </a:p>
          <a:p>
            <a:pPr>
              <a:buFont typeface="Wingdings" panose="05000000000000000000" pitchFamily="2" charset="2"/>
              <a:buChar char="Ø"/>
            </a:pPr>
            <a:r>
              <a:rPr lang="en-AU" dirty="0">
                <a:solidFill>
                  <a:prstClr val="black"/>
                </a:solidFill>
              </a:rPr>
              <a:t>Is it the job/company for me?</a:t>
            </a:r>
          </a:p>
          <a:p>
            <a:pPr>
              <a:buFont typeface="Wingdings" panose="05000000000000000000" pitchFamily="2" charset="2"/>
              <a:buChar char="Ø"/>
            </a:pPr>
            <a:r>
              <a:rPr lang="en-AU" sz="3199" b="1" dirty="0">
                <a:solidFill>
                  <a:prstClr val="black"/>
                </a:solidFill>
              </a:rPr>
              <a:t>Job offer</a:t>
            </a:r>
          </a:p>
          <a:p>
            <a:pPr>
              <a:buFont typeface="Wingdings" panose="05000000000000000000" pitchFamily="2" charset="2"/>
              <a:buChar char="Ø"/>
            </a:pPr>
            <a:r>
              <a:rPr lang="en-AU" dirty="0">
                <a:solidFill>
                  <a:prstClr val="black"/>
                </a:solidFill>
              </a:rPr>
              <a:t>Congratulations! Now it is time to show them what you can do!</a:t>
            </a:r>
          </a:p>
          <a:p>
            <a:pPr>
              <a:buFont typeface="Wingdings" panose="05000000000000000000" pitchFamily="2" charset="2"/>
              <a:buChar char="Ø"/>
            </a:pPr>
            <a:r>
              <a:rPr lang="en-AU" sz="3199" b="1" dirty="0">
                <a:solidFill>
                  <a:prstClr val="black"/>
                </a:solidFill>
              </a:rPr>
              <a:t>No offer</a:t>
            </a:r>
          </a:p>
          <a:p>
            <a:pPr>
              <a:buFont typeface="Wingdings" panose="05000000000000000000" pitchFamily="2" charset="2"/>
              <a:buChar char="Ø"/>
            </a:pPr>
            <a:r>
              <a:rPr lang="en-AU" dirty="0">
                <a:solidFill>
                  <a:prstClr val="black"/>
                </a:solidFill>
              </a:rPr>
              <a:t>Ask for feedback and act on it so that you are ready for your next interview.</a:t>
            </a:r>
          </a:p>
        </p:txBody>
      </p:sp>
    </p:spTree>
    <p:extLst>
      <p:ext uri="{BB962C8B-B14F-4D97-AF65-F5344CB8AC3E}">
        <p14:creationId xmlns:p14="http://schemas.microsoft.com/office/powerpoint/2010/main" val="2118222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8125-1384-436F-8EDC-32DF0D2A203A}"/>
              </a:ext>
            </a:extLst>
          </p:cNvPr>
          <p:cNvSpPr>
            <a:spLocks noGrp="1"/>
          </p:cNvSpPr>
          <p:nvPr>
            <p:ph type="title"/>
          </p:nvPr>
        </p:nvSpPr>
        <p:spPr>
          <a:xfrm>
            <a:off x="677334" y="609600"/>
            <a:ext cx="8596668" cy="722050"/>
          </a:xfrm>
        </p:spPr>
        <p:txBody>
          <a:bodyPr/>
          <a:lstStyle/>
          <a:p>
            <a:r>
              <a:rPr lang="en-NZ" dirty="0"/>
              <a:t>Landing that dream job</a:t>
            </a:r>
          </a:p>
        </p:txBody>
      </p:sp>
      <p:sp>
        <p:nvSpPr>
          <p:cNvPr id="9" name="Content Placeholder 8">
            <a:extLst>
              <a:ext uri="{FF2B5EF4-FFF2-40B4-BE49-F238E27FC236}">
                <a16:creationId xmlns:a16="http://schemas.microsoft.com/office/drawing/2014/main" id="{F7CE69B0-3402-4044-AA7D-D6B27669F1D7}"/>
              </a:ext>
            </a:extLst>
          </p:cNvPr>
          <p:cNvSpPr txBox="1">
            <a:spLocks noGrp="1"/>
          </p:cNvSpPr>
          <p:nvPr>
            <p:ph idx="1"/>
          </p:nvPr>
        </p:nvSpPr>
        <p:spPr>
          <a:xfrm>
            <a:off x="677334" y="1281772"/>
            <a:ext cx="9131684" cy="5375831"/>
          </a:xfrm>
          <a:prstGeom prst="rect">
            <a:avLst/>
          </a:prstGeom>
          <a:noFill/>
        </p:spPr>
        <p:txBody>
          <a:bodyPr wrap="square" rtlCol="0">
            <a:spAutoFit/>
          </a:bodyPr>
          <a:lstStyle/>
          <a:p>
            <a:pPr>
              <a:buFont typeface="Wingdings" panose="05000000000000000000" pitchFamily="2" charset="2"/>
              <a:buChar char="Ø"/>
            </a:pPr>
            <a:r>
              <a:rPr lang="en-AU" sz="2800" b="1" dirty="0" smtClean="0">
                <a:solidFill>
                  <a:prstClr val="black"/>
                </a:solidFill>
              </a:rPr>
              <a:t>Job offer - </a:t>
            </a:r>
            <a:r>
              <a:rPr lang="en-AU" sz="2800" dirty="0" smtClean="0">
                <a:solidFill>
                  <a:prstClr val="black"/>
                </a:solidFill>
              </a:rPr>
              <a:t>Know </a:t>
            </a:r>
            <a:r>
              <a:rPr lang="en-AU" sz="2800" dirty="0">
                <a:solidFill>
                  <a:prstClr val="black"/>
                </a:solidFill>
              </a:rPr>
              <a:t>your rights!</a:t>
            </a:r>
          </a:p>
          <a:p>
            <a:pPr>
              <a:buFont typeface="Wingdings" panose="05000000000000000000" pitchFamily="2" charset="2"/>
              <a:buChar char="Ø"/>
            </a:pPr>
            <a:r>
              <a:rPr lang="en-AU" sz="1600" dirty="0" smtClean="0">
                <a:solidFill>
                  <a:prstClr val="black"/>
                </a:solidFill>
              </a:rPr>
              <a:t>National Minimum Wage - </a:t>
            </a:r>
            <a:r>
              <a:rPr lang="en-US" sz="1600" dirty="0" smtClean="0">
                <a:solidFill>
                  <a:prstClr val="black"/>
                </a:solidFill>
              </a:rPr>
              <a:t>Minimum </a:t>
            </a:r>
            <a:r>
              <a:rPr lang="en-US" sz="1600" dirty="0">
                <a:solidFill>
                  <a:prstClr val="black"/>
                </a:solidFill>
              </a:rPr>
              <a:t>wage rates apply to </a:t>
            </a:r>
            <a:r>
              <a:rPr lang="en-US" sz="1600" b="1" u="sng" dirty="0">
                <a:solidFill>
                  <a:prstClr val="black"/>
                </a:solidFill>
              </a:rPr>
              <a:t>all</a:t>
            </a:r>
            <a:r>
              <a:rPr lang="en-US" sz="1600" dirty="0">
                <a:solidFill>
                  <a:prstClr val="black"/>
                </a:solidFill>
              </a:rPr>
              <a:t> </a:t>
            </a:r>
            <a:r>
              <a:rPr lang="en-US" sz="1600" dirty="0" smtClean="0">
                <a:solidFill>
                  <a:prstClr val="black"/>
                </a:solidFill>
              </a:rPr>
              <a:t>employees</a:t>
            </a:r>
            <a:r>
              <a:rPr lang="en-AU" sz="1600" dirty="0" smtClean="0">
                <a:solidFill>
                  <a:prstClr val="black"/>
                </a:solidFill>
              </a:rPr>
              <a:t> </a:t>
            </a:r>
          </a:p>
          <a:p>
            <a:pPr>
              <a:buFont typeface="Wingdings" panose="05000000000000000000" pitchFamily="2" charset="2"/>
              <a:buChar char="Ø"/>
            </a:pPr>
            <a:r>
              <a:rPr lang="en-US" sz="1600" dirty="0">
                <a:solidFill>
                  <a:prstClr val="black"/>
                </a:solidFill>
              </a:rPr>
              <a:t>Every employee must have a written employment </a:t>
            </a:r>
            <a:r>
              <a:rPr lang="en-US" sz="1600" dirty="0" smtClean="0">
                <a:solidFill>
                  <a:prstClr val="black"/>
                </a:solidFill>
              </a:rPr>
              <a:t>agreement</a:t>
            </a:r>
          </a:p>
          <a:p>
            <a:pPr>
              <a:buFont typeface="Wingdings" panose="05000000000000000000" pitchFamily="2" charset="2"/>
              <a:buChar char="Ø"/>
            </a:pPr>
            <a:r>
              <a:rPr lang="en-US" sz="1600" dirty="0" smtClean="0">
                <a:solidFill>
                  <a:prstClr val="black"/>
                </a:solidFill>
              </a:rPr>
              <a:t>Rest </a:t>
            </a:r>
            <a:r>
              <a:rPr lang="en-US" sz="1600" dirty="0">
                <a:solidFill>
                  <a:prstClr val="black"/>
                </a:solidFill>
              </a:rPr>
              <a:t>and meal breaks –  an eight-hour </a:t>
            </a:r>
            <a:r>
              <a:rPr lang="en-US" sz="1600" dirty="0" smtClean="0">
                <a:solidFill>
                  <a:prstClr val="black"/>
                </a:solidFill>
              </a:rPr>
              <a:t>working </a:t>
            </a:r>
            <a:r>
              <a:rPr lang="en-US" sz="1600" dirty="0">
                <a:solidFill>
                  <a:prstClr val="black"/>
                </a:solidFill>
              </a:rPr>
              <a:t>day must have at least two 10-minute paid rest breaks and one </a:t>
            </a:r>
            <a:r>
              <a:rPr lang="en-US" sz="1600" dirty="0" smtClean="0">
                <a:solidFill>
                  <a:prstClr val="black"/>
                </a:solidFill>
              </a:rPr>
              <a:t>30-minute </a:t>
            </a:r>
            <a:r>
              <a:rPr lang="en-US" sz="1600" dirty="0">
                <a:solidFill>
                  <a:prstClr val="black"/>
                </a:solidFill>
              </a:rPr>
              <a:t>unpaid meal break.</a:t>
            </a:r>
            <a:endParaRPr lang="en-US" sz="1600" dirty="0" smtClean="0">
              <a:solidFill>
                <a:prstClr val="black"/>
              </a:solidFill>
            </a:endParaRPr>
          </a:p>
          <a:p>
            <a:pPr>
              <a:buFont typeface="Wingdings" panose="05000000000000000000" pitchFamily="2" charset="2"/>
              <a:buChar char="Ø"/>
            </a:pPr>
            <a:r>
              <a:rPr lang="en-US" sz="1600" dirty="0">
                <a:solidFill>
                  <a:prstClr val="black"/>
                </a:solidFill>
              </a:rPr>
              <a:t>Annual holidays and Public </a:t>
            </a:r>
            <a:r>
              <a:rPr lang="en-US" sz="1600" dirty="0" smtClean="0">
                <a:solidFill>
                  <a:prstClr val="black"/>
                </a:solidFill>
              </a:rPr>
              <a:t>holidays – Annual leave is 4 weeks per year with 11 paid Public Holidays</a:t>
            </a:r>
          </a:p>
          <a:p>
            <a:pPr>
              <a:buFont typeface="Wingdings" panose="05000000000000000000" pitchFamily="2" charset="2"/>
              <a:buChar char="Ø"/>
            </a:pPr>
            <a:r>
              <a:rPr lang="en-US" sz="1600" dirty="0" smtClean="0">
                <a:solidFill>
                  <a:prstClr val="black"/>
                </a:solidFill>
              </a:rPr>
              <a:t>Sick and bereavement leave – Entitlements available after 6 months continuous employment. 10 days sick leave and either 1 or 3 days bereavement leave dependent upon relationship.</a:t>
            </a:r>
          </a:p>
          <a:p>
            <a:pPr>
              <a:buFont typeface="Wingdings" panose="05000000000000000000" pitchFamily="2" charset="2"/>
              <a:buChar char="Ø"/>
            </a:pPr>
            <a:r>
              <a:rPr lang="en-US" sz="1600" dirty="0">
                <a:solidFill>
                  <a:prstClr val="black"/>
                </a:solidFill>
              </a:rPr>
              <a:t>F</a:t>
            </a:r>
            <a:r>
              <a:rPr lang="en-US" sz="1600" dirty="0" smtClean="0">
                <a:solidFill>
                  <a:prstClr val="black"/>
                </a:solidFill>
              </a:rPr>
              <a:t>amily violence leave – special employment provisions for affected people</a:t>
            </a:r>
          </a:p>
          <a:p>
            <a:pPr>
              <a:buFont typeface="Wingdings" panose="05000000000000000000" pitchFamily="2" charset="2"/>
              <a:buChar char="Ø"/>
            </a:pPr>
            <a:r>
              <a:rPr lang="en-US" sz="1600" dirty="0">
                <a:solidFill>
                  <a:prstClr val="black"/>
                </a:solidFill>
              </a:rPr>
              <a:t>Parental leave and parental leave payments </a:t>
            </a:r>
            <a:r>
              <a:rPr lang="en-US" sz="1600" dirty="0" smtClean="0">
                <a:solidFill>
                  <a:prstClr val="black"/>
                </a:solidFill>
              </a:rPr>
              <a:t>– for leave to </a:t>
            </a:r>
            <a:r>
              <a:rPr lang="en-US" sz="1600" dirty="0">
                <a:solidFill>
                  <a:prstClr val="black"/>
                </a:solidFill>
              </a:rPr>
              <a:t>care for a </a:t>
            </a:r>
            <a:r>
              <a:rPr lang="en-US" sz="1600" dirty="0" smtClean="0">
                <a:solidFill>
                  <a:prstClr val="black"/>
                </a:solidFill>
              </a:rPr>
              <a:t>child</a:t>
            </a:r>
          </a:p>
          <a:p>
            <a:pPr>
              <a:buFont typeface="Wingdings" panose="05000000000000000000" pitchFamily="2" charset="2"/>
              <a:buChar char="Ø"/>
            </a:pPr>
            <a:r>
              <a:rPr lang="en-US" sz="1600" dirty="0" smtClean="0">
                <a:solidFill>
                  <a:prstClr val="black"/>
                </a:solidFill>
              </a:rPr>
              <a:t>Employers must, by law, give you enough time to seek professional advice before signing an employment agreement</a:t>
            </a:r>
            <a:endParaRPr lang="en-US" sz="2000" dirty="0">
              <a:solidFill>
                <a:prstClr val="black"/>
              </a:solidFill>
            </a:endParaRPr>
          </a:p>
          <a:p>
            <a:pPr marL="0" indent="0">
              <a:buNone/>
            </a:pPr>
            <a:r>
              <a:rPr lang="en-NZ" sz="2000" dirty="0" smtClean="0">
                <a:hlinkClick r:id="rId3"/>
              </a:rPr>
              <a:t>www.employment.govt.nz</a:t>
            </a:r>
            <a:endParaRPr lang="en-NZ" sz="2000" dirty="0" smtClean="0"/>
          </a:p>
          <a:p>
            <a:pPr marL="0" indent="0">
              <a:buNone/>
            </a:pPr>
            <a:r>
              <a:rPr lang="en-NZ" sz="2000" dirty="0" smtClean="0"/>
              <a:t>0800 </a:t>
            </a:r>
            <a:r>
              <a:rPr lang="en-NZ" sz="2000" dirty="0"/>
              <a:t>20 90 </a:t>
            </a:r>
            <a:r>
              <a:rPr lang="en-NZ" sz="2000" dirty="0" smtClean="0"/>
              <a:t>20</a:t>
            </a:r>
          </a:p>
        </p:txBody>
      </p:sp>
    </p:spTree>
    <p:extLst>
      <p:ext uri="{BB962C8B-B14F-4D97-AF65-F5344CB8AC3E}">
        <p14:creationId xmlns:p14="http://schemas.microsoft.com/office/powerpoint/2010/main" val="13144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mi-NZ" dirty="0" smtClean="0"/>
              <a:t>Great South’s Skill Placement Programme</a:t>
            </a:r>
            <a:endParaRPr lang="en-NZ" dirty="0"/>
          </a:p>
        </p:txBody>
      </p:sp>
      <p:sp>
        <p:nvSpPr>
          <p:cNvPr id="3" name="Content Placeholder 2"/>
          <p:cNvSpPr>
            <a:spLocks noGrp="1"/>
          </p:cNvSpPr>
          <p:nvPr>
            <p:ph idx="1"/>
          </p:nvPr>
        </p:nvSpPr>
        <p:spPr>
          <a:xfrm>
            <a:off x="677334" y="2160589"/>
            <a:ext cx="8596668" cy="4338769"/>
          </a:xfrm>
        </p:spPr>
        <p:txBody>
          <a:bodyPr>
            <a:normAutofit fontScale="92500" lnSpcReduction="10000"/>
          </a:bodyPr>
          <a:lstStyle/>
          <a:p>
            <a:pPr>
              <a:buFont typeface="Wingdings" panose="05000000000000000000" pitchFamily="2" charset="2"/>
              <a:buChar char="Ø"/>
            </a:pPr>
            <a:r>
              <a:rPr lang="mi-NZ" sz="2400" b="1" dirty="0" smtClean="0"/>
              <a:t>For who?</a:t>
            </a:r>
          </a:p>
          <a:p>
            <a:pPr lvl="1">
              <a:buFont typeface="Wingdings" panose="05000000000000000000" pitchFamily="2" charset="2"/>
              <a:buChar char="Ø"/>
            </a:pPr>
            <a:r>
              <a:rPr lang="mi-NZ" sz="1700" dirty="0" smtClean="0"/>
              <a:t>Skilled migrants and family: Unemployed or unskilled job</a:t>
            </a:r>
          </a:p>
          <a:p>
            <a:pPr lvl="1">
              <a:buFont typeface="Wingdings" panose="05000000000000000000" pitchFamily="2" charset="2"/>
              <a:buChar char="Ø"/>
            </a:pPr>
            <a:r>
              <a:rPr lang="mi-NZ" sz="1700" dirty="0" smtClean="0"/>
              <a:t>International students: Bachelor’s level and above</a:t>
            </a:r>
            <a:endParaRPr lang="mi-NZ" sz="1700" dirty="0" smtClean="0"/>
          </a:p>
          <a:p>
            <a:pPr>
              <a:buFont typeface="Wingdings" panose="05000000000000000000" pitchFamily="2" charset="2"/>
              <a:buChar char="Ø"/>
            </a:pPr>
            <a:endParaRPr lang="mi-NZ" sz="1700" b="1" dirty="0"/>
          </a:p>
          <a:p>
            <a:pPr>
              <a:buFont typeface="Wingdings" panose="05000000000000000000" pitchFamily="2" charset="2"/>
              <a:buChar char="Ø"/>
            </a:pPr>
            <a:r>
              <a:rPr lang="mi-NZ" sz="2200" b="1" dirty="0" smtClean="0"/>
              <a:t>Offered </a:t>
            </a:r>
            <a:r>
              <a:rPr lang="mi-NZ" sz="2200" b="1" dirty="0" smtClean="0"/>
              <a:t>services</a:t>
            </a:r>
          </a:p>
          <a:p>
            <a:pPr lvl="1">
              <a:buFont typeface="Wingdings" panose="05000000000000000000" pitchFamily="2" charset="2"/>
              <a:buChar char="Ø"/>
            </a:pPr>
            <a:r>
              <a:rPr lang="mi-NZ" sz="1700" dirty="0" smtClean="0"/>
              <a:t>Connecting skilled migrants with employment opportunities in Southland.</a:t>
            </a:r>
          </a:p>
          <a:p>
            <a:pPr lvl="1">
              <a:buFont typeface="Wingdings" panose="05000000000000000000" pitchFamily="2" charset="2"/>
              <a:buChar char="Ø"/>
            </a:pPr>
            <a:r>
              <a:rPr lang="mi-NZ" sz="1700" dirty="0" smtClean="0"/>
              <a:t>Assisting with workshops and through the recruitment process.</a:t>
            </a:r>
          </a:p>
          <a:p>
            <a:pPr lvl="1">
              <a:buFont typeface="Wingdings" panose="05000000000000000000" pitchFamily="2" charset="2"/>
              <a:buChar char="Ø"/>
            </a:pPr>
            <a:r>
              <a:rPr lang="mi-NZ" sz="1700" dirty="0" smtClean="0"/>
              <a:t>Finding suitable employment for your spouse.</a:t>
            </a:r>
          </a:p>
          <a:p>
            <a:pPr>
              <a:buFont typeface="Wingdings" panose="05000000000000000000" pitchFamily="2" charset="2"/>
              <a:buChar char="Ø"/>
            </a:pPr>
            <a:endParaRPr lang="mi-NZ" sz="1700" dirty="0"/>
          </a:p>
          <a:p>
            <a:pPr>
              <a:buFont typeface="Wingdings" panose="05000000000000000000" pitchFamily="2" charset="2"/>
              <a:buChar char="Ø"/>
            </a:pPr>
            <a:r>
              <a:rPr lang="mi-NZ" sz="1900" b="1" dirty="0" smtClean="0"/>
              <a:t>Contact person</a:t>
            </a:r>
          </a:p>
          <a:p>
            <a:pPr lvl="1">
              <a:buFont typeface="Wingdings" panose="05000000000000000000" pitchFamily="2" charset="2"/>
              <a:buChar char="Ø"/>
            </a:pPr>
            <a:r>
              <a:rPr lang="mi-NZ" sz="1700" dirty="0" smtClean="0"/>
              <a:t>Shanaye Jenkins, Great South’s Skills Placement Coordinator</a:t>
            </a:r>
          </a:p>
          <a:p>
            <a:pPr lvl="1">
              <a:buFont typeface="Wingdings" panose="05000000000000000000" pitchFamily="2" charset="2"/>
              <a:buChar char="Ø"/>
            </a:pPr>
            <a:r>
              <a:rPr lang="mi-NZ" sz="1700" dirty="0" smtClean="0"/>
              <a:t>03 211 </a:t>
            </a:r>
            <a:r>
              <a:rPr lang="mi-NZ" sz="1700" dirty="0" smtClean="0"/>
              <a:t>1806, </a:t>
            </a:r>
            <a:r>
              <a:rPr lang="mi-NZ" sz="1700" dirty="0" smtClean="0">
                <a:hlinkClick r:id="rId2"/>
              </a:rPr>
              <a:t>shanaye@greatsouth.nz</a:t>
            </a:r>
            <a:r>
              <a:rPr lang="mi-NZ" sz="1700" dirty="0" smtClean="0"/>
              <a:t>	</a:t>
            </a:r>
          </a:p>
          <a:p>
            <a:pPr>
              <a:buFont typeface="Wingdings" panose="05000000000000000000" pitchFamily="2" charset="2"/>
              <a:buChar char="Ø"/>
            </a:pPr>
            <a:endParaRPr lang="en-NZ" b="1" dirty="0"/>
          </a:p>
        </p:txBody>
      </p:sp>
    </p:spTree>
    <p:extLst>
      <p:ext uri="{BB962C8B-B14F-4D97-AF65-F5344CB8AC3E}">
        <p14:creationId xmlns:p14="http://schemas.microsoft.com/office/powerpoint/2010/main" val="1471282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Working at ICC</a:t>
            </a:r>
            <a:endParaRPr lang="en-NZ" dirty="0"/>
          </a:p>
        </p:txBody>
      </p:sp>
      <p:sp>
        <p:nvSpPr>
          <p:cNvPr id="3" name="Content Placeholder 2"/>
          <p:cNvSpPr>
            <a:spLocks noGrp="1"/>
          </p:cNvSpPr>
          <p:nvPr>
            <p:ph idx="1"/>
          </p:nvPr>
        </p:nvSpPr>
        <p:spPr/>
        <p:txBody>
          <a:bodyPr/>
          <a:lstStyle/>
          <a:p>
            <a:r>
              <a:rPr lang="en-NZ" dirty="0" smtClean="0"/>
              <a:t>403 staff – over 200 different types of roles</a:t>
            </a:r>
          </a:p>
          <a:p>
            <a:r>
              <a:rPr lang="en-NZ" dirty="0" smtClean="0"/>
              <a:t>Range of full time, part time and casual working patterns</a:t>
            </a:r>
          </a:p>
          <a:p>
            <a:r>
              <a:rPr lang="en-NZ" dirty="0" smtClean="0"/>
              <a:t>Wide range of skills and experience needed with some of this provided by 33 current Staff who are on work visas</a:t>
            </a:r>
          </a:p>
          <a:p>
            <a:r>
              <a:rPr lang="en-NZ" dirty="0" smtClean="0"/>
              <a:t>All of our vacancies are advertised </a:t>
            </a:r>
            <a:r>
              <a:rPr lang="en-NZ" dirty="0"/>
              <a:t>here </a:t>
            </a:r>
            <a:r>
              <a:rPr lang="en-NZ" dirty="0">
                <a:hlinkClick r:id="rId2"/>
              </a:rPr>
              <a:t>https://</a:t>
            </a:r>
            <a:r>
              <a:rPr lang="en-NZ" dirty="0" smtClean="0">
                <a:hlinkClick r:id="rId2"/>
              </a:rPr>
              <a:t>icc.govt.nz/your-council/careers</a:t>
            </a:r>
            <a:endParaRPr lang="en-NZ" dirty="0"/>
          </a:p>
        </p:txBody>
      </p:sp>
    </p:spTree>
    <p:extLst>
      <p:ext uri="{BB962C8B-B14F-4D97-AF65-F5344CB8AC3E}">
        <p14:creationId xmlns:p14="http://schemas.microsoft.com/office/powerpoint/2010/main" val="221050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811" y="803507"/>
            <a:ext cx="2052828" cy="226771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905248" y="3685701"/>
            <a:ext cx="2052828" cy="226771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sp>
        <p:nvSpPr>
          <p:cNvPr id="6" name="Title 1"/>
          <p:cNvSpPr>
            <a:spLocks noGrp="1"/>
          </p:cNvSpPr>
          <p:nvPr>
            <p:ph type="title"/>
          </p:nvPr>
        </p:nvSpPr>
        <p:spPr>
          <a:xfrm>
            <a:off x="2055142" y="2108835"/>
            <a:ext cx="6902934" cy="962384"/>
          </a:xfrm>
        </p:spPr>
        <p:txBody>
          <a:bodyPr>
            <a:noAutofit/>
          </a:bodyPr>
          <a:lstStyle/>
          <a:p>
            <a:pPr algn="ctr"/>
            <a:r>
              <a:rPr lang="en-NZ" sz="2800" b="1" dirty="0" smtClean="0"/>
              <a:t>Malavika Cassiere</a:t>
            </a:r>
            <a:br>
              <a:rPr lang="en-NZ" sz="2800" b="1" dirty="0" smtClean="0"/>
            </a:br>
            <a:r>
              <a:rPr lang="en-NZ" sz="2800" dirty="0" smtClean="0"/>
              <a:t>ICC Executive Governance Officer</a:t>
            </a:r>
            <a:br>
              <a:rPr lang="en-NZ" sz="2800" dirty="0" smtClean="0"/>
            </a:br>
            <a:endParaRPr lang="en-NZ" sz="2800" dirty="0"/>
          </a:p>
        </p:txBody>
      </p:sp>
      <p:sp>
        <p:nvSpPr>
          <p:cNvPr id="7" name="Title 1"/>
          <p:cNvSpPr txBox="1">
            <a:spLocks/>
          </p:cNvSpPr>
          <p:nvPr/>
        </p:nvSpPr>
        <p:spPr>
          <a:xfrm>
            <a:off x="1215340" y="4991029"/>
            <a:ext cx="6902934" cy="96238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NZ" sz="2800" b="1" dirty="0" smtClean="0"/>
              <a:t>Gill Caron</a:t>
            </a:r>
            <a:br>
              <a:rPr lang="en-NZ" sz="2800" b="1" dirty="0" smtClean="0"/>
            </a:br>
            <a:r>
              <a:rPr lang="en-NZ" sz="2800" dirty="0" smtClean="0"/>
              <a:t>ICC Communications Advisor</a:t>
            </a:r>
            <a:br>
              <a:rPr lang="en-NZ" sz="2800" dirty="0" smtClean="0"/>
            </a:br>
            <a:endParaRPr lang="en-NZ" sz="2800" dirty="0"/>
          </a:p>
        </p:txBody>
      </p:sp>
    </p:spTree>
    <p:extLst>
      <p:ext uri="{BB962C8B-B14F-4D97-AF65-F5344CB8AC3E}">
        <p14:creationId xmlns:p14="http://schemas.microsoft.com/office/powerpoint/2010/main" val="2781826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015" y="1241370"/>
            <a:ext cx="9015306" cy="1320800"/>
          </a:xfrm>
        </p:spPr>
        <p:txBody>
          <a:bodyPr>
            <a:noAutofit/>
          </a:bodyPr>
          <a:lstStyle/>
          <a:p>
            <a:pPr algn="ctr"/>
            <a:r>
              <a:rPr lang="en-NZ" sz="4800" dirty="0" smtClean="0"/>
              <a:t>Thank you for your attention</a:t>
            </a:r>
            <a:endParaRPr lang="en-NZ" sz="4800" dirty="0"/>
          </a:p>
        </p:txBody>
      </p:sp>
      <p:sp>
        <p:nvSpPr>
          <p:cNvPr id="3" name="Content Placeholder 2"/>
          <p:cNvSpPr>
            <a:spLocks noGrp="1"/>
          </p:cNvSpPr>
          <p:nvPr>
            <p:ph idx="1"/>
          </p:nvPr>
        </p:nvSpPr>
        <p:spPr>
          <a:xfrm>
            <a:off x="677334" y="2642729"/>
            <a:ext cx="8596668" cy="2045650"/>
          </a:xfrm>
        </p:spPr>
        <p:txBody>
          <a:bodyPr>
            <a:normAutofit/>
          </a:bodyPr>
          <a:lstStyle/>
          <a:p>
            <a:pPr marL="0" indent="0" algn="ctr">
              <a:buNone/>
            </a:pPr>
            <a:r>
              <a:rPr lang="en-NZ" sz="9600" dirty="0" smtClean="0">
                <a:solidFill>
                  <a:schemeClr val="accent1">
                    <a:lumMod val="75000"/>
                  </a:schemeClr>
                </a:solidFill>
              </a:rPr>
              <a:t>Any Questions?</a:t>
            </a:r>
            <a:endParaRPr lang="en-NZ" sz="9600" dirty="0">
              <a:solidFill>
                <a:schemeClr val="accent1">
                  <a:lumMod val="75000"/>
                </a:schemeClr>
              </a:solidFill>
            </a:endParaRPr>
          </a:p>
        </p:txBody>
      </p:sp>
    </p:spTree>
    <p:extLst>
      <p:ext uri="{BB962C8B-B14F-4D97-AF65-F5344CB8AC3E}">
        <p14:creationId xmlns:p14="http://schemas.microsoft.com/office/powerpoint/2010/main" val="198643321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11305</TotalTime>
  <Words>1724</Words>
  <Application>Microsoft Office PowerPoint</Application>
  <PresentationFormat>Widescreen</PresentationFormat>
  <Paragraphs>162</Paragraphs>
  <Slides>17</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Trebuchet MS</vt:lpstr>
      <vt:lpstr>Wingdings</vt:lpstr>
      <vt:lpstr>Wingdings 3</vt:lpstr>
      <vt:lpstr>Facet</vt:lpstr>
      <vt:lpstr>Tips and tricks for Immigrant Job Seekers Gary Andrews Manager – People &amp; Capability Invercargill City Council (and also an Immigrant) </vt:lpstr>
      <vt:lpstr>Landing that dream job</vt:lpstr>
      <vt:lpstr>Landing that dream job</vt:lpstr>
      <vt:lpstr>Landing that dream job</vt:lpstr>
      <vt:lpstr>Landing that dream job</vt:lpstr>
      <vt:lpstr>Landing that dream job</vt:lpstr>
      <vt:lpstr>Landing that dream job</vt:lpstr>
      <vt:lpstr>Landing that dream job</vt:lpstr>
      <vt:lpstr>Landing that dream job</vt:lpstr>
      <vt:lpstr>Landing that dream job</vt:lpstr>
      <vt:lpstr>Landing that dream job</vt:lpstr>
      <vt:lpstr>Landing that dream job</vt:lpstr>
      <vt:lpstr>Landing that dream job</vt:lpstr>
      <vt:lpstr>Great South’s Skill Placement Programme</vt:lpstr>
      <vt:lpstr>Working at ICC</vt:lpstr>
      <vt:lpstr>Malavika Cassiere ICC Executive Governance Officer </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Finding that dream job</dc:title>
  <dc:creator>Gary Andrews</dc:creator>
  <cp:lastModifiedBy>Amelie Schuberth</cp:lastModifiedBy>
  <cp:revision>67</cp:revision>
  <cp:lastPrinted>2022-07-07T21:46:00Z</cp:lastPrinted>
  <dcterms:created xsi:type="dcterms:W3CDTF">2019-04-15T21:27:33Z</dcterms:created>
  <dcterms:modified xsi:type="dcterms:W3CDTF">2022-07-15T04:32:51Z</dcterms:modified>
</cp:coreProperties>
</file>